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76" r:id="rId4"/>
    <p:sldId id="281" r:id="rId5"/>
    <p:sldId id="278" r:id="rId6"/>
    <p:sldId id="295" r:id="rId7"/>
    <p:sldId id="296" r:id="rId8"/>
    <p:sldId id="286" r:id="rId9"/>
    <p:sldId id="287" r:id="rId10"/>
    <p:sldId id="288" r:id="rId11"/>
    <p:sldId id="289" r:id="rId12"/>
    <p:sldId id="294" r:id="rId13"/>
    <p:sldId id="291" r:id="rId14"/>
    <p:sldId id="293" r:id="rId15"/>
    <p:sldId id="290" r:id="rId16"/>
    <p:sldId id="265" r:id="rId17"/>
    <p:sldId id="279" r:id="rId18"/>
    <p:sldId id="280" r:id="rId19"/>
    <p:sldId id="258" r:id="rId20"/>
    <p:sldId id="268" r:id="rId21"/>
    <p:sldId id="269" r:id="rId2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D2FE"/>
    <a:srgbClr val="9966FF"/>
    <a:srgbClr val="163574"/>
    <a:srgbClr val="00FFFF"/>
    <a:srgbClr val="E1F7FF"/>
    <a:srgbClr val="CCECFF"/>
    <a:srgbClr val="CC706E"/>
    <a:srgbClr val="D07C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94724" autoAdjust="0"/>
  </p:normalViewPr>
  <p:slideViewPr>
    <p:cSldViewPr showGuides="1">
      <p:cViewPr>
        <p:scale>
          <a:sx n="87" d="100"/>
          <a:sy n="87" d="100"/>
        </p:scale>
        <p:origin x="-1330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5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48966380872210785"/>
          <c:y val="0.83565450399691044"/>
        </c:manualLayout>
      </c:layout>
      <c:overlay val="1"/>
    </c:title>
    <c:autoTitleDeleted val="0"/>
    <c:view3D>
      <c:rotX val="90"/>
      <c:rotY val="34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261231447871913"/>
          <c:y val="1.86335777506203E-2"/>
          <c:w val="0.8616050396650724"/>
          <c:h val="0.860890641780542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  <a:scene3d>
              <a:camera prst="orthographicFront"/>
              <a:lightRig rig="threePt" dir="t">
                <a:rot lat="0" lon="0" rev="6000000"/>
              </a:lightRig>
            </a:scene3d>
            <a:sp3d prstMaterial="flat">
              <a:bevelT w="374650" h="254000"/>
              <a:bevelB prst="angle"/>
            </a:sp3d>
          </c:spPr>
          <c:explosion val="8"/>
          <c:dPt>
            <c:idx val="0"/>
            <c:bubble3D val="0"/>
            <c:explosion val="10"/>
            <c:spPr>
              <a:ln>
                <a:noFill/>
              </a:ln>
              <a:scene3d>
                <a:camera prst="orthographicFront"/>
                <a:lightRig rig="threePt" dir="t">
                  <a:rot lat="0" lon="0" rev="6000000"/>
                </a:lightRig>
              </a:scene3d>
              <a:sp3d prstMaterial="metal">
                <a:bevelT w="1092200" h="482600"/>
                <a:bevelB w="457200"/>
              </a:sp3d>
            </c:spPr>
          </c:dPt>
          <c:dLbls>
            <c:dLbl>
              <c:idx val="0"/>
              <c:layout>
                <c:manualLayout>
                  <c:x val="-0.19321277336706177"/>
                  <c:y val="-0.2416123737574132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350568953876919E-2"/>
                  <c:y val="0.1328916496050703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5665150453368431E-2"/>
                  <c:y val="7.247706604028124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3406790271166452"/>
                  <c:y val="2.204616153760693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ЭСО</c:v>
                </c:pt>
                <c:pt idx="1">
                  <c:v>ПП</c:v>
                </c:pt>
                <c:pt idx="2">
                  <c:v>ЭПО (передающая)</c:v>
                </c:pt>
                <c:pt idx="3">
                  <c:v>ЭП (производящая)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0.88135593220338981</c:v>
                </c:pt>
                <c:pt idx="1">
                  <c:v>4.4023772837332158E-2</c:v>
                </c:pt>
                <c:pt idx="2">
                  <c:v>7.4033311321446915E-2</c:v>
                </c:pt>
                <c:pt idx="3">
                  <c:v>5.8698363783109546E-4</c:v>
                </c:pt>
              </c:numCache>
            </c:numRef>
          </c:val>
        </c:ser>
        <c:dLbls>
          <c:dLblPos val="bestFit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spPr>
    <a:scene3d>
      <a:camera prst="orthographicFront"/>
      <a:lightRig rig="threePt" dir="t"/>
    </a:scene3d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Принято УО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3098487632428305"/>
          <c:y val="0.81371450780375942"/>
        </c:manualLayout>
      </c:layout>
      <c:overlay val="0"/>
    </c:title>
    <c:autoTitleDeleted val="0"/>
    <c:view3D>
      <c:rotX val="90"/>
      <c:rotY val="34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261231447871913"/>
          <c:y val="1.86335777506203E-2"/>
          <c:w val="0.8616050396650724"/>
          <c:h val="0.860890641780542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  <a:scene3d>
              <a:camera prst="orthographicFront"/>
              <a:lightRig rig="threePt" dir="t">
                <a:rot lat="0" lon="0" rev="6000000"/>
              </a:lightRig>
            </a:scene3d>
            <a:sp3d prstMaterial="flat">
              <a:bevelT w="374650" h="254000"/>
              <a:bevelB prst="angle"/>
            </a:sp3d>
          </c:spPr>
          <c:explosion val="8"/>
          <c:dPt>
            <c:idx val="0"/>
            <c:bubble3D val="0"/>
            <c:explosion val="10"/>
            <c:spPr>
              <a:ln>
                <a:noFill/>
              </a:ln>
              <a:scene3d>
                <a:camera prst="orthographicFront"/>
                <a:lightRig rig="threePt" dir="t">
                  <a:rot lat="0" lon="0" rev="6000000"/>
                </a:lightRig>
              </a:scene3d>
              <a:sp3d prstMaterial="metal">
                <a:bevelT w="1092200" h="482600"/>
                <a:bevelB w="457200"/>
              </a:sp3d>
            </c:spPr>
          </c:dPt>
          <c:dLbls>
            <c:dLbl>
              <c:idx val="0"/>
              <c:layout>
                <c:manualLayout>
                  <c:x val="-0.25619642689273842"/>
                  <c:y val="-0.17987019433533036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1348995410766325E-2"/>
                  <c:y val="7.958060293872251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0195505342711207E-2"/>
                  <c:y val="7.802034391882710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9067325852683034"/>
                  <c:y val="2.459027358747624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ЭСО</c:v>
                </c:pt>
                <c:pt idx="1">
                  <c:v>ПП</c:v>
                </c:pt>
                <c:pt idx="2">
                  <c:v>ЭПО (передающая)</c:v>
                </c:pt>
                <c:pt idx="3">
                  <c:v>ЭП (производящая)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0.83933147632311977</c:v>
                </c:pt>
                <c:pt idx="1">
                  <c:v>5.8272980501392763E-2</c:v>
                </c:pt>
                <c:pt idx="2">
                  <c:v>9.6415970287836592E-2</c:v>
                </c:pt>
                <c:pt idx="3">
                  <c:v>5.9795728876508823E-3</c:v>
                </c:pt>
              </c:numCache>
            </c:numRef>
          </c:val>
        </c:ser>
        <c:dLbls>
          <c:dLblPos val="bestFit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spPr>
    <a:scene3d>
      <a:camera prst="orthographicFront"/>
      <a:lightRig rig="threePt" dir="t"/>
    </a:scene3d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7CA59C-86CE-4FA3-8085-32065059B82D}" type="doc">
      <dgm:prSet loTypeId="urn:microsoft.com/office/officeart/2005/8/layout/cycle1" loCatId="cycle" qsTypeId="urn:microsoft.com/office/officeart/2005/8/quickstyle/3d9" qsCatId="3D" csTypeId="urn:microsoft.com/office/officeart/2005/8/colors/accent1_2" csCatId="accent1" phldr="1"/>
      <dgm:spPr>
        <a:scene3d>
          <a:camera prst="perspectiveRelaxed" fov="3600000">
            <a:rot lat="21594000" lon="21594000" rev="2400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</dgm:spPr>
      <dgm:t>
        <a:bodyPr/>
        <a:lstStyle/>
        <a:p>
          <a:endParaRPr lang="ru-RU"/>
        </a:p>
      </dgm:t>
    </dgm:pt>
    <dgm:pt modelId="{0872EDE7-8D11-4156-BC87-072E3762D624}">
      <dgm:prSet phldrT="[Текст]" phldr="1" custT="1"/>
      <dgm:spPr/>
      <dgm:t>
        <a:bodyPr/>
        <a:lstStyle/>
        <a:p>
          <a:endParaRPr lang="ru-RU" sz="100" b="0" cap="none" spc="0" dirty="0">
            <a:ln w="18415" cmpd="sng">
              <a:solidFill>
                <a:schemeClr val="bg1"/>
              </a:solidFill>
              <a:prstDash val="solid"/>
            </a:ln>
            <a:solidFill>
              <a:schemeClr val="bg1"/>
            </a:solidFill>
            <a:effectLst/>
          </a:endParaRPr>
        </a:p>
      </dgm:t>
    </dgm:pt>
    <dgm:pt modelId="{10B015EE-C173-4EB8-897D-5F7C1A255CE6}" type="parTrans" cxnId="{EA8102F4-5A74-4EF3-95D6-62AAB0FC269E}">
      <dgm:prSet/>
      <dgm:spPr/>
      <dgm:t>
        <a:bodyPr/>
        <a:lstStyle/>
        <a:p>
          <a:endParaRPr lang="ru-RU"/>
        </a:p>
      </dgm:t>
    </dgm:pt>
    <dgm:pt modelId="{E0EA4277-3289-4577-A39F-C7E5FF593DA0}" type="sibTrans" cxnId="{EA8102F4-5A74-4EF3-95D6-62AAB0FC269E}">
      <dgm:prSet/>
      <dgm:spPr>
        <a:gradFill rotWithShape="0">
          <a:gsLst>
            <a:gs pos="0">
              <a:schemeClr val="accent6">
                <a:lumMod val="58000"/>
                <a:lumOff val="42000"/>
                <a:alpha val="81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effectLst>
          <a:outerShdw blurRad="50800" dist="76200" sx="97000" sy="97000" algn="bl" rotWithShape="0">
            <a:prstClr val="black">
              <a:alpha val="19000"/>
            </a:prstClr>
          </a:outerShdw>
        </a:effectLst>
        <a:sp3d extrusionH="152250" prstMaterial="matte">
          <a:bevelT w="165100" prst="coolSlant"/>
        </a:sp3d>
      </dgm:spPr>
      <dgm:t>
        <a:bodyPr/>
        <a:lstStyle/>
        <a:p>
          <a:endParaRPr lang="ru-RU"/>
        </a:p>
      </dgm:t>
    </dgm:pt>
    <dgm:pt modelId="{E8CE35A9-1B0E-4F49-B6D7-916B54A97774}">
      <dgm:prSet phldrT="[Текст]" phldr="1"/>
      <dgm:spPr/>
      <dgm:t>
        <a:bodyPr/>
        <a:lstStyle/>
        <a:p>
          <a:endParaRPr lang="ru-RU" dirty="0">
            <a:solidFill>
              <a:schemeClr val="bg1"/>
            </a:solidFill>
          </a:endParaRPr>
        </a:p>
      </dgm:t>
    </dgm:pt>
    <dgm:pt modelId="{B5DFCE9E-3B17-4526-B4D8-37939C89B6B9}" type="parTrans" cxnId="{D9D9A1D1-281C-46D9-8A39-23B637AC570E}">
      <dgm:prSet/>
      <dgm:spPr/>
      <dgm:t>
        <a:bodyPr/>
        <a:lstStyle/>
        <a:p>
          <a:endParaRPr lang="ru-RU"/>
        </a:p>
      </dgm:t>
    </dgm:pt>
    <dgm:pt modelId="{B9378B1B-4E0E-4D1E-88D2-6261590B19BF}" type="sibTrans" cxnId="{D9D9A1D1-281C-46D9-8A39-23B637AC570E}">
      <dgm:prSet/>
      <dgm:spPr>
        <a:gradFill rotWithShape="0">
          <a:gsLst>
            <a:gs pos="0">
              <a:schemeClr val="accent2">
                <a:lumMod val="20000"/>
                <a:lumOff val="8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16200000" scaled="1"/>
        </a:gradFill>
        <a:effectLst>
          <a:outerShdw blurRad="50800" dist="76200" sx="97000" sy="97000" algn="tl" rotWithShape="0">
            <a:prstClr val="black">
              <a:alpha val="19000"/>
            </a:prstClr>
          </a:outerShdw>
        </a:effectLst>
      </dgm:spPr>
      <dgm:t>
        <a:bodyPr/>
        <a:lstStyle/>
        <a:p>
          <a:endParaRPr lang="ru-RU"/>
        </a:p>
      </dgm:t>
    </dgm:pt>
    <dgm:pt modelId="{D506015C-7D68-4574-B4B8-45A368A2F68B}" type="pres">
      <dgm:prSet presAssocID="{E67CA59C-86CE-4FA3-8085-32065059B82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574727-A1AA-489A-B8CD-993C207907EF}" type="pres">
      <dgm:prSet presAssocID="{0872EDE7-8D11-4156-BC87-072E3762D624}" presName="dummy" presStyleCnt="0"/>
      <dgm:spPr/>
      <dgm:t>
        <a:bodyPr/>
        <a:lstStyle/>
        <a:p>
          <a:endParaRPr lang="ru-RU"/>
        </a:p>
      </dgm:t>
    </dgm:pt>
    <dgm:pt modelId="{A1496427-E0B6-4854-9F4F-6BD715B7D5A4}" type="pres">
      <dgm:prSet presAssocID="{0872EDE7-8D11-4156-BC87-072E3762D624}" presName="node" presStyleLbl="revTx" presStyleIdx="0" presStyleCnt="2" custFlipVert="1" custScaleX="19656" custScaleY="8995" custRadScaleRad="145153" custRadScaleInc="-739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255F8D-3BBD-4BE4-95D3-0117D2702D13}" type="pres">
      <dgm:prSet presAssocID="{E0EA4277-3289-4577-A39F-C7E5FF593DA0}" presName="sibTrans" presStyleLbl="node1" presStyleIdx="0" presStyleCnt="2" custScaleX="97858" custScaleY="99510" custLinFactNeighborX="-11272" custLinFactNeighborY="8042"/>
      <dgm:spPr/>
      <dgm:t>
        <a:bodyPr/>
        <a:lstStyle/>
        <a:p>
          <a:endParaRPr lang="ru-RU"/>
        </a:p>
      </dgm:t>
    </dgm:pt>
    <dgm:pt modelId="{0943B733-45B8-40C2-A93C-9E073B2C1820}" type="pres">
      <dgm:prSet presAssocID="{E8CE35A9-1B0E-4F49-B6D7-916B54A97774}" presName="dummy" presStyleCnt="0"/>
      <dgm:spPr/>
      <dgm:t>
        <a:bodyPr/>
        <a:lstStyle/>
        <a:p>
          <a:endParaRPr lang="ru-RU"/>
        </a:p>
      </dgm:t>
    </dgm:pt>
    <dgm:pt modelId="{EA6492CF-211D-49C7-B160-FD4106BE5399}" type="pres">
      <dgm:prSet presAssocID="{E8CE35A9-1B0E-4F49-B6D7-916B54A97774}" presName="node" presStyleLbl="revTx" presStyleIdx="1" presStyleCnt="2" custScaleX="21456" custScaleY="3067" custRadScaleRad="96078" custRadScaleInc="-508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162887-09BB-4425-A7F4-6F909E188FE7}" type="pres">
      <dgm:prSet presAssocID="{B9378B1B-4E0E-4D1E-88D2-6261590B19BF}" presName="sibTrans" presStyleLbl="node1" presStyleIdx="1" presStyleCnt="2" custLinFactNeighborX="-12704" custLinFactNeighborY="6645"/>
      <dgm:spPr/>
      <dgm:t>
        <a:bodyPr/>
        <a:lstStyle/>
        <a:p>
          <a:endParaRPr lang="ru-RU"/>
        </a:p>
      </dgm:t>
    </dgm:pt>
  </dgm:ptLst>
  <dgm:cxnLst>
    <dgm:cxn modelId="{F3E3F095-5CCB-4ACF-8348-DBC7D98B601E}" type="presOf" srcId="{E0EA4277-3289-4577-A39F-C7E5FF593DA0}" destId="{D2255F8D-3BBD-4BE4-95D3-0117D2702D13}" srcOrd="0" destOrd="0" presId="urn:microsoft.com/office/officeart/2005/8/layout/cycle1"/>
    <dgm:cxn modelId="{D9D9A1D1-281C-46D9-8A39-23B637AC570E}" srcId="{E67CA59C-86CE-4FA3-8085-32065059B82D}" destId="{E8CE35A9-1B0E-4F49-B6D7-916B54A97774}" srcOrd="1" destOrd="0" parTransId="{B5DFCE9E-3B17-4526-B4D8-37939C89B6B9}" sibTransId="{B9378B1B-4E0E-4D1E-88D2-6261590B19BF}"/>
    <dgm:cxn modelId="{1E51479A-6AE2-41A1-A22C-3217F0D0FEFE}" type="presOf" srcId="{B9378B1B-4E0E-4D1E-88D2-6261590B19BF}" destId="{76162887-09BB-4425-A7F4-6F909E188FE7}" srcOrd="0" destOrd="0" presId="urn:microsoft.com/office/officeart/2005/8/layout/cycle1"/>
    <dgm:cxn modelId="{6D8AED27-48EC-4EF2-8122-BBC8E0D719AB}" type="presOf" srcId="{0872EDE7-8D11-4156-BC87-072E3762D624}" destId="{A1496427-E0B6-4854-9F4F-6BD715B7D5A4}" srcOrd="0" destOrd="0" presId="urn:microsoft.com/office/officeart/2005/8/layout/cycle1"/>
    <dgm:cxn modelId="{43CF7ACB-B358-4407-8A92-7366DDD1ED36}" type="presOf" srcId="{E8CE35A9-1B0E-4F49-B6D7-916B54A97774}" destId="{EA6492CF-211D-49C7-B160-FD4106BE5399}" srcOrd="0" destOrd="0" presId="urn:microsoft.com/office/officeart/2005/8/layout/cycle1"/>
    <dgm:cxn modelId="{EA8102F4-5A74-4EF3-95D6-62AAB0FC269E}" srcId="{E67CA59C-86CE-4FA3-8085-32065059B82D}" destId="{0872EDE7-8D11-4156-BC87-072E3762D624}" srcOrd="0" destOrd="0" parTransId="{10B015EE-C173-4EB8-897D-5F7C1A255CE6}" sibTransId="{E0EA4277-3289-4577-A39F-C7E5FF593DA0}"/>
    <dgm:cxn modelId="{DA21F5D5-74F9-4104-B8DD-FE1438754628}" type="presOf" srcId="{E67CA59C-86CE-4FA3-8085-32065059B82D}" destId="{D506015C-7D68-4574-B4B8-45A368A2F68B}" srcOrd="0" destOrd="0" presId="urn:microsoft.com/office/officeart/2005/8/layout/cycle1"/>
    <dgm:cxn modelId="{1CAFE6A1-BAC9-4B0E-A881-46252355624D}" type="presParOf" srcId="{D506015C-7D68-4574-B4B8-45A368A2F68B}" destId="{EB574727-A1AA-489A-B8CD-993C207907EF}" srcOrd="0" destOrd="0" presId="urn:microsoft.com/office/officeart/2005/8/layout/cycle1"/>
    <dgm:cxn modelId="{C4B317D9-70C0-4CA9-B1DF-54CB350D90AE}" type="presParOf" srcId="{D506015C-7D68-4574-B4B8-45A368A2F68B}" destId="{A1496427-E0B6-4854-9F4F-6BD715B7D5A4}" srcOrd="1" destOrd="0" presId="urn:microsoft.com/office/officeart/2005/8/layout/cycle1"/>
    <dgm:cxn modelId="{C7524AE0-46A9-4055-BAF2-5A0D945A9187}" type="presParOf" srcId="{D506015C-7D68-4574-B4B8-45A368A2F68B}" destId="{D2255F8D-3BBD-4BE4-95D3-0117D2702D13}" srcOrd="2" destOrd="0" presId="urn:microsoft.com/office/officeart/2005/8/layout/cycle1"/>
    <dgm:cxn modelId="{FCABBCC7-5B79-4EBD-B383-EDC44C24B872}" type="presParOf" srcId="{D506015C-7D68-4574-B4B8-45A368A2F68B}" destId="{0943B733-45B8-40C2-A93C-9E073B2C1820}" srcOrd="3" destOrd="0" presId="urn:microsoft.com/office/officeart/2005/8/layout/cycle1"/>
    <dgm:cxn modelId="{35E55EA3-4FDC-4217-9120-76E63DF03F9A}" type="presParOf" srcId="{D506015C-7D68-4574-B4B8-45A368A2F68B}" destId="{EA6492CF-211D-49C7-B160-FD4106BE5399}" srcOrd="4" destOrd="0" presId="urn:microsoft.com/office/officeart/2005/8/layout/cycle1"/>
    <dgm:cxn modelId="{1718425B-883F-4916-B707-F13A3E0C9652}" type="presParOf" srcId="{D506015C-7D68-4574-B4B8-45A368A2F68B}" destId="{76162887-09BB-4425-A7F4-6F909E188FE7}" srcOrd="5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7CA59C-86CE-4FA3-8085-32065059B82D}" type="doc">
      <dgm:prSet loTypeId="urn:microsoft.com/office/officeart/2005/8/layout/cycle1" loCatId="cycle" qsTypeId="urn:microsoft.com/office/officeart/2005/8/quickstyle/3d9" qsCatId="3D" csTypeId="urn:microsoft.com/office/officeart/2005/8/colors/accent1_2" csCatId="accent1" phldr="1"/>
      <dgm:spPr>
        <a:scene3d>
          <a:camera prst="perspectiveRelaxed" fov="3600000">
            <a:rot lat="21594000" lon="21594000" rev="2400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</dgm:spPr>
      <dgm:t>
        <a:bodyPr/>
        <a:lstStyle/>
        <a:p>
          <a:endParaRPr lang="ru-RU"/>
        </a:p>
      </dgm:t>
    </dgm:pt>
    <dgm:pt modelId="{0872EDE7-8D11-4156-BC87-072E3762D624}">
      <dgm:prSet phldrT="[Текст]" phldr="1" custT="1"/>
      <dgm:spPr/>
      <dgm:t>
        <a:bodyPr/>
        <a:lstStyle/>
        <a:p>
          <a:endParaRPr lang="ru-RU" sz="100" b="0" cap="none" spc="0" dirty="0">
            <a:ln w="18415" cmpd="sng">
              <a:solidFill>
                <a:schemeClr val="bg1"/>
              </a:solidFill>
              <a:prstDash val="solid"/>
            </a:ln>
            <a:solidFill>
              <a:schemeClr val="bg1"/>
            </a:solidFill>
            <a:effectLst/>
          </a:endParaRPr>
        </a:p>
      </dgm:t>
    </dgm:pt>
    <dgm:pt modelId="{10B015EE-C173-4EB8-897D-5F7C1A255CE6}" type="parTrans" cxnId="{EA8102F4-5A74-4EF3-95D6-62AAB0FC269E}">
      <dgm:prSet/>
      <dgm:spPr/>
      <dgm:t>
        <a:bodyPr/>
        <a:lstStyle/>
        <a:p>
          <a:endParaRPr lang="ru-RU"/>
        </a:p>
      </dgm:t>
    </dgm:pt>
    <dgm:pt modelId="{E0EA4277-3289-4577-A39F-C7E5FF593DA0}" type="sibTrans" cxnId="{EA8102F4-5A74-4EF3-95D6-62AAB0FC269E}">
      <dgm:prSet/>
      <dgm:spPr>
        <a:gradFill rotWithShape="0">
          <a:gsLst>
            <a:gs pos="0">
              <a:schemeClr val="accent6">
                <a:lumMod val="58000"/>
                <a:lumOff val="42000"/>
                <a:alpha val="81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effectLst>
          <a:outerShdw blurRad="50800" dist="76200" sx="97000" sy="97000" algn="bl" rotWithShape="0">
            <a:prstClr val="black">
              <a:alpha val="19000"/>
            </a:prstClr>
          </a:outerShdw>
        </a:effectLst>
        <a:sp3d extrusionH="152250" prstMaterial="matte">
          <a:bevelT w="165100" prst="coolSlant"/>
        </a:sp3d>
      </dgm:spPr>
      <dgm:t>
        <a:bodyPr/>
        <a:lstStyle/>
        <a:p>
          <a:endParaRPr lang="ru-RU"/>
        </a:p>
      </dgm:t>
    </dgm:pt>
    <dgm:pt modelId="{E8CE35A9-1B0E-4F49-B6D7-916B54A97774}">
      <dgm:prSet phldrT="[Текст]" phldr="1"/>
      <dgm:spPr/>
      <dgm:t>
        <a:bodyPr/>
        <a:lstStyle/>
        <a:p>
          <a:endParaRPr lang="ru-RU" dirty="0">
            <a:solidFill>
              <a:schemeClr val="bg1"/>
            </a:solidFill>
          </a:endParaRPr>
        </a:p>
      </dgm:t>
    </dgm:pt>
    <dgm:pt modelId="{B5DFCE9E-3B17-4526-B4D8-37939C89B6B9}" type="parTrans" cxnId="{D9D9A1D1-281C-46D9-8A39-23B637AC570E}">
      <dgm:prSet/>
      <dgm:spPr/>
      <dgm:t>
        <a:bodyPr/>
        <a:lstStyle/>
        <a:p>
          <a:endParaRPr lang="ru-RU"/>
        </a:p>
      </dgm:t>
    </dgm:pt>
    <dgm:pt modelId="{B9378B1B-4E0E-4D1E-88D2-6261590B19BF}" type="sibTrans" cxnId="{D9D9A1D1-281C-46D9-8A39-23B637AC570E}">
      <dgm:prSet/>
      <dgm:spPr>
        <a:gradFill rotWithShape="0">
          <a:gsLst>
            <a:gs pos="0">
              <a:schemeClr val="accent2">
                <a:lumMod val="20000"/>
                <a:lumOff val="8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16200000" scaled="1"/>
        </a:gradFill>
        <a:effectLst>
          <a:outerShdw blurRad="50800" dist="76200" sx="97000" sy="97000" algn="tl" rotWithShape="0">
            <a:prstClr val="black">
              <a:alpha val="19000"/>
            </a:prstClr>
          </a:outerShdw>
        </a:effectLst>
      </dgm:spPr>
      <dgm:t>
        <a:bodyPr/>
        <a:lstStyle/>
        <a:p>
          <a:endParaRPr lang="ru-RU"/>
        </a:p>
      </dgm:t>
    </dgm:pt>
    <dgm:pt modelId="{D506015C-7D68-4574-B4B8-45A368A2F68B}" type="pres">
      <dgm:prSet presAssocID="{E67CA59C-86CE-4FA3-8085-32065059B82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574727-A1AA-489A-B8CD-993C207907EF}" type="pres">
      <dgm:prSet presAssocID="{0872EDE7-8D11-4156-BC87-072E3762D624}" presName="dummy" presStyleCnt="0"/>
      <dgm:spPr/>
      <dgm:t>
        <a:bodyPr/>
        <a:lstStyle/>
        <a:p>
          <a:endParaRPr lang="ru-RU"/>
        </a:p>
      </dgm:t>
    </dgm:pt>
    <dgm:pt modelId="{A1496427-E0B6-4854-9F4F-6BD715B7D5A4}" type="pres">
      <dgm:prSet presAssocID="{0872EDE7-8D11-4156-BC87-072E3762D624}" presName="node" presStyleLbl="revTx" presStyleIdx="0" presStyleCnt="2" custFlipVert="1" custScaleX="19656" custScaleY="8995" custRadScaleRad="145153" custRadScaleInc="-739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255F8D-3BBD-4BE4-95D3-0117D2702D13}" type="pres">
      <dgm:prSet presAssocID="{E0EA4277-3289-4577-A39F-C7E5FF593DA0}" presName="sibTrans" presStyleLbl="node1" presStyleIdx="0" presStyleCnt="2" custScaleX="97858" custScaleY="99510" custLinFactNeighborX="-13577" custLinFactNeighborY="8910"/>
      <dgm:spPr/>
      <dgm:t>
        <a:bodyPr/>
        <a:lstStyle/>
        <a:p>
          <a:endParaRPr lang="ru-RU"/>
        </a:p>
      </dgm:t>
    </dgm:pt>
    <dgm:pt modelId="{0943B733-45B8-40C2-A93C-9E073B2C1820}" type="pres">
      <dgm:prSet presAssocID="{E8CE35A9-1B0E-4F49-B6D7-916B54A97774}" presName="dummy" presStyleCnt="0"/>
      <dgm:spPr/>
      <dgm:t>
        <a:bodyPr/>
        <a:lstStyle/>
        <a:p>
          <a:endParaRPr lang="ru-RU"/>
        </a:p>
      </dgm:t>
    </dgm:pt>
    <dgm:pt modelId="{EA6492CF-211D-49C7-B160-FD4106BE5399}" type="pres">
      <dgm:prSet presAssocID="{E8CE35A9-1B0E-4F49-B6D7-916B54A97774}" presName="node" presStyleLbl="revTx" presStyleIdx="1" presStyleCnt="2" custScaleX="21456" custScaleY="3067" custRadScaleRad="96078" custRadScaleInc="-508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162887-09BB-4425-A7F4-6F909E188FE7}" type="pres">
      <dgm:prSet presAssocID="{B9378B1B-4E0E-4D1E-88D2-6261590B19BF}" presName="sibTrans" presStyleLbl="node1" presStyleIdx="1" presStyleCnt="2" custLinFactNeighborX="-14454" custLinFactNeighborY="7668"/>
      <dgm:spPr/>
      <dgm:t>
        <a:bodyPr/>
        <a:lstStyle/>
        <a:p>
          <a:endParaRPr lang="ru-RU"/>
        </a:p>
      </dgm:t>
    </dgm:pt>
  </dgm:ptLst>
  <dgm:cxnLst>
    <dgm:cxn modelId="{228AA022-9F36-440D-B799-945D99EA9591}" type="presOf" srcId="{B9378B1B-4E0E-4D1E-88D2-6261590B19BF}" destId="{76162887-09BB-4425-A7F4-6F909E188FE7}" srcOrd="0" destOrd="0" presId="urn:microsoft.com/office/officeart/2005/8/layout/cycle1"/>
    <dgm:cxn modelId="{D9D9A1D1-281C-46D9-8A39-23B637AC570E}" srcId="{E67CA59C-86CE-4FA3-8085-32065059B82D}" destId="{E8CE35A9-1B0E-4F49-B6D7-916B54A97774}" srcOrd="1" destOrd="0" parTransId="{B5DFCE9E-3B17-4526-B4D8-37939C89B6B9}" sibTransId="{B9378B1B-4E0E-4D1E-88D2-6261590B19BF}"/>
    <dgm:cxn modelId="{51E6C53C-6409-4E5A-BA93-AFF55E5330AA}" type="presOf" srcId="{E67CA59C-86CE-4FA3-8085-32065059B82D}" destId="{D506015C-7D68-4574-B4B8-45A368A2F68B}" srcOrd="0" destOrd="0" presId="urn:microsoft.com/office/officeart/2005/8/layout/cycle1"/>
    <dgm:cxn modelId="{9DAFBC72-3936-4EDC-832A-C27F77720BE7}" type="presOf" srcId="{0872EDE7-8D11-4156-BC87-072E3762D624}" destId="{A1496427-E0B6-4854-9F4F-6BD715B7D5A4}" srcOrd="0" destOrd="0" presId="urn:microsoft.com/office/officeart/2005/8/layout/cycle1"/>
    <dgm:cxn modelId="{4365F5A3-0078-4E09-B262-114EF95E6DF1}" type="presOf" srcId="{E0EA4277-3289-4577-A39F-C7E5FF593DA0}" destId="{D2255F8D-3BBD-4BE4-95D3-0117D2702D13}" srcOrd="0" destOrd="0" presId="urn:microsoft.com/office/officeart/2005/8/layout/cycle1"/>
    <dgm:cxn modelId="{613B6339-0E6C-4FED-A156-4C08F9622FAD}" type="presOf" srcId="{E8CE35A9-1B0E-4F49-B6D7-916B54A97774}" destId="{EA6492CF-211D-49C7-B160-FD4106BE5399}" srcOrd="0" destOrd="0" presId="urn:microsoft.com/office/officeart/2005/8/layout/cycle1"/>
    <dgm:cxn modelId="{EA8102F4-5A74-4EF3-95D6-62AAB0FC269E}" srcId="{E67CA59C-86CE-4FA3-8085-32065059B82D}" destId="{0872EDE7-8D11-4156-BC87-072E3762D624}" srcOrd="0" destOrd="0" parTransId="{10B015EE-C173-4EB8-897D-5F7C1A255CE6}" sibTransId="{E0EA4277-3289-4577-A39F-C7E5FF593DA0}"/>
    <dgm:cxn modelId="{F4FD4592-0763-46A3-9130-70CA98DD2245}" type="presParOf" srcId="{D506015C-7D68-4574-B4B8-45A368A2F68B}" destId="{EB574727-A1AA-489A-B8CD-993C207907EF}" srcOrd="0" destOrd="0" presId="urn:microsoft.com/office/officeart/2005/8/layout/cycle1"/>
    <dgm:cxn modelId="{55735C7E-AC93-43A6-9389-79D6D4AA930B}" type="presParOf" srcId="{D506015C-7D68-4574-B4B8-45A368A2F68B}" destId="{A1496427-E0B6-4854-9F4F-6BD715B7D5A4}" srcOrd="1" destOrd="0" presId="urn:microsoft.com/office/officeart/2005/8/layout/cycle1"/>
    <dgm:cxn modelId="{FB37BB4E-F609-4992-92FD-1F2E49BB221E}" type="presParOf" srcId="{D506015C-7D68-4574-B4B8-45A368A2F68B}" destId="{D2255F8D-3BBD-4BE4-95D3-0117D2702D13}" srcOrd="2" destOrd="0" presId="urn:microsoft.com/office/officeart/2005/8/layout/cycle1"/>
    <dgm:cxn modelId="{96D1E75E-21AB-40BD-9AD5-A1D62B30AECE}" type="presParOf" srcId="{D506015C-7D68-4574-B4B8-45A368A2F68B}" destId="{0943B733-45B8-40C2-A93C-9E073B2C1820}" srcOrd="3" destOrd="0" presId="urn:microsoft.com/office/officeart/2005/8/layout/cycle1"/>
    <dgm:cxn modelId="{5BCA2526-64DE-4D8A-BF23-E8F78FFB1939}" type="presParOf" srcId="{D506015C-7D68-4574-B4B8-45A368A2F68B}" destId="{EA6492CF-211D-49C7-B160-FD4106BE5399}" srcOrd="4" destOrd="0" presId="urn:microsoft.com/office/officeart/2005/8/layout/cycle1"/>
    <dgm:cxn modelId="{A1443D9E-11F2-4DA8-A1E2-E2C8C8FB4FCC}" type="presParOf" srcId="{D506015C-7D68-4574-B4B8-45A368A2F68B}" destId="{76162887-09BB-4425-A7F4-6F909E188FE7}" srcOrd="5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FC6FE8-0679-49AF-A91A-2332A00CDD69}" type="doc">
      <dgm:prSet loTypeId="urn:microsoft.com/office/officeart/2005/8/layout/target3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4CFEF65-0751-4ED3-B448-C4A54DBEBADE}">
      <dgm:prSet phldrT="[Текст]"/>
      <dgm:spPr/>
      <dgm:t>
        <a:bodyPr/>
        <a:lstStyle/>
        <a:p>
          <a:r>
            <a:rPr lang="ru-RU" dirty="0" smtClean="0"/>
            <a:t>                  </a:t>
          </a:r>
          <a:endParaRPr lang="ru-RU" dirty="0"/>
        </a:p>
      </dgm:t>
    </dgm:pt>
    <dgm:pt modelId="{25CADB13-D1B6-4C08-A480-695B99215857}" type="sibTrans" cxnId="{F1103648-C00A-41A3-9FB3-4705BDA58D35}">
      <dgm:prSet/>
      <dgm:spPr/>
      <dgm:t>
        <a:bodyPr/>
        <a:lstStyle/>
        <a:p>
          <a:endParaRPr lang="ru-RU"/>
        </a:p>
      </dgm:t>
    </dgm:pt>
    <dgm:pt modelId="{2E4F68B5-2DD0-4D3D-B8B7-254DF51358AF}" type="parTrans" cxnId="{F1103648-C00A-41A3-9FB3-4705BDA58D35}">
      <dgm:prSet/>
      <dgm:spPr/>
      <dgm:t>
        <a:bodyPr/>
        <a:lstStyle/>
        <a:p>
          <a:endParaRPr lang="ru-RU"/>
        </a:p>
      </dgm:t>
    </dgm:pt>
    <dgm:pt modelId="{1C33C749-E787-4FEE-B0EC-B4A0EAD8D5C2}" type="pres">
      <dgm:prSet presAssocID="{52FC6FE8-0679-49AF-A91A-2332A00CDD69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456FC5-D155-4FFB-B40A-E0B50788B159}" type="pres">
      <dgm:prSet presAssocID="{C4CFEF65-0751-4ED3-B448-C4A54DBEBADE}" presName="circle1" presStyleLbl="node1" presStyleIdx="0" presStyleCnt="1" custScaleY="108178" custLinFactNeighborX="670" custLinFactNeighborY="-473"/>
      <dgm:spPr/>
      <dgm:t>
        <a:bodyPr/>
        <a:lstStyle/>
        <a:p>
          <a:endParaRPr lang="ru-RU"/>
        </a:p>
      </dgm:t>
    </dgm:pt>
    <dgm:pt modelId="{9096A6B6-E0FD-4CC2-8203-C359FA0A6C3D}" type="pres">
      <dgm:prSet presAssocID="{C4CFEF65-0751-4ED3-B448-C4A54DBEBADE}" presName="space" presStyleCnt="0"/>
      <dgm:spPr/>
    </dgm:pt>
    <dgm:pt modelId="{4FE87377-D889-4D8F-888A-D30838E4C24D}" type="pres">
      <dgm:prSet presAssocID="{C4CFEF65-0751-4ED3-B448-C4A54DBEBADE}" presName="rect1" presStyleLbl="alignAcc1" presStyleIdx="0" presStyleCnt="1" custScaleY="107877" custLinFactNeighborX="-116" custLinFactNeighborY="-707"/>
      <dgm:spPr/>
      <dgm:t>
        <a:bodyPr/>
        <a:lstStyle/>
        <a:p>
          <a:endParaRPr lang="ru-RU"/>
        </a:p>
      </dgm:t>
    </dgm:pt>
    <dgm:pt modelId="{7D7F1AD6-CB92-4EF4-A310-6C6A608F6E51}" type="pres">
      <dgm:prSet presAssocID="{C4CFEF65-0751-4ED3-B448-C4A54DBEBADE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E1252A-5B27-447A-8879-51FD82B6D330}" type="presOf" srcId="{C4CFEF65-0751-4ED3-B448-C4A54DBEBADE}" destId="{4FE87377-D889-4D8F-888A-D30838E4C24D}" srcOrd="0" destOrd="0" presId="urn:microsoft.com/office/officeart/2005/8/layout/target3"/>
    <dgm:cxn modelId="{F1103648-C00A-41A3-9FB3-4705BDA58D35}" srcId="{52FC6FE8-0679-49AF-A91A-2332A00CDD69}" destId="{C4CFEF65-0751-4ED3-B448-C4A54DBEBADE}" srcOrd="0" destOrd="0" parTransId="{2E4F68B5-2DD0-4D3D-B8B7-254DF51358AF}" sibTransId="{25CADB13-D1B6-4C08-A480-695B99215857}"/>
    <dgm:cxn modelId="{9028606C-ED67-4F6B-9E56-4103933DDDDE}" type="presOf" srcId="{52FC6FE8-0679-49AF-A91A-2332A00CDD69}" destId="{1C33C749-E787-4FEE-B0EC-B4A0EAD8D5C2}" srcOrd="0" destOrd="0" presId="urn:microsoft.com/office/officeart/2005/8/layout/target3"/>
    <dgm:cxn modelId="{039D78B2-5BEA-405D-B50F-B5B85575C5E2}" type="presOf" srcId="{C4CFEF65-0751-4ED3-B448-C4A54DBEBADE}" destId="{7D7F1AD6-CB92-4EF4-A310-6C6A608F6E51}" srcOrd="1" destOrd="0" presId="urn:microsoft.com/office/officeart/2005/8/layout/target3"/>
    <dgm:cxn modelId="{F15FD3A2-5F27-4250-B294-9334DAC260B2}" type="presParOf" srcId="{1C33C749-E787-4FEE-B0EC-B4A0EAD8D5C2}" destId="{CA456FC5-D155-4FFB-B40A-E0B50788B159}" srcOrd="0" destOrd="0" presId="urn:microsoft.com/office/officeart/2005/8/layout/target3"/>
    <dgm:cxn modelId="{AB7FA889-B604-483B-8DFB-AA089836779A}" type="presParOf" srcId="{1C33C749-E787-4FEE-B0EC-B4A0EAD8D5C2}" destId="{9096A6B6-E0FD-4CC2-8203-C359FA0A6C3D}" srcOrd="1" destOrd="0" presId="urn:microsoft.com/office/officeart/2005/8/layout/target3"/>
    <dgm:cxn modelId="{2417B4F9-9A4A-4E80-AACF-7C6C6D689968}" type="presParOf" srcId="{1C33C749-E787-4FEE-B0EC-B4A0EAD8D5C2}" destId="{4FE87377-D889-4D8F-888A-D30838E4C24D}" srcOrd="2" destOrd="0" presId="urn:microsoft.com/office/officeart/2005/8/layout/target3"/>
    <dgm:cxn modelId="{FE1D4209-E07E-4B59-8F9E-C80825859A62}" type="presParOf" srcId="{1C33C749-E787-4FEE-B0EC-B4A0EAD8D5C2}" destId="{7D7F1AD6-CB92-4EF4-A310-6C6A608F6E51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496427-E0B6-4854-9F4F-6BD715B7D5A4}">
      <dsp:nvSpPr>
        <dsp:cNvPr id="0" name=""/>
        <dsp:cNvSpPr/>
      </dsp:nvSpPr>
      <dsp:spPr>
        <a:xfrm flipV="1">
          <a:off x="3918019" y="263782"/>
          <a:ext cx="337440" cy="154420"/>
        </a:xfrm>
        <a:prstGeom prst="rect">
          <a:avLst/>
        </a:prstGeom>
        <a:noFill/>
        <a:ln>
          <a:noFill/>
        </a:ln>
        <a:effectLst/>
        <a:scene3d>
          <a:camera prst="perspectiveRelaxed" fov="3600000">
            <a:rot lat="21594000" lon="21594000" rev="2400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" tIns="1270" rIns="1270" bIns="1270" numCol="1" spcCol="1270" anchor="ctr" anchorCtr="0">
          <a:noAutofit/>
          <a:sp3d extrusionH="28000" prstMaterial="matte"/>
        </a:bodyPr>
        <a:lstStyle/>
        <a:p>
          <a:pPr lvl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" b="0" kern="1200" cap="none" spc="0" dirty="0">
            <a:ln w="18415" cmpd="sng">
              <a:solidFill>
                <a:schemeClr val="bg1"/>
              </a:solidFill>
              <a:prstDash val="solid"/>
            </a:ln>
            <a:solidFill>
              <a:schemeClr val="bg1"/>
            </a:solidFill>
            <a:effectLst/>
          </a:endParaRPr>
        </a:p>
      </dsp:txBody>
      <dsp:txXfrm rot="10800000">
        <a:off x="3918019" y="263782"/>
        <a:ext cx="337440" cy="154420"/>
      </dsp:txXfrm>
    </dsp:sp>
    <dsp:sp modelId="{D2255F8D-3BBD-4BE4-95D3-0117D2702D13}">
      <dsp:nvSpPr>
        <dsp:cNvPr id="0" name=""/>
        <dsp:cNvSpPr/>
      </dsp:nvSpPr>
      <dsp:spPr>
        <a:xfrm>
          <a:off x="355291" y="-262695"/>
          <a:ext cx="4009886" cy="4077579"/>
        </a:xfrm>
        <a:prstGeom prst="circularArrow">
          <a:avLst>
            <a:gd name="adj1" fmla="val 8170"/>
            <a:gd name="adj2" fmla="val 569410"/>
            <a:gd name="adj3" fmla="val 7975749"/>
            <a:gd name="adj4" fmla="val 19345160"/>
            <a:gd name="adj5" fmla="val 9531"/>
          </a:avLst>
        </a:prstGeom>
        <a:gradFill rotWithShape="0">
          <a:gsLst>
            <a:gs pos="0">
              <a:schemeClr val="accent6">
                <a:lumMod val="58000"/>
                <a:lumOff val="42000"/>
                <a:alpha val="81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76200" sx="97000" sy="97000" algn="bl" rotWithShape="0">
            <a:prstClr val="black">
              <a:alpha val="19000"/>
            </a:prstClr>
          </a:outerShdw>
        </a:effectLst>
        <a:scene3d>
          <a:camera prst="perspectiveRelaxed" fov="3600000">
            <a:rot lat="21594000" lon="21594000" rev="2400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6492CF-211D-49C7-B160-FD4106BE5399}">
      <dsp:nvSpPr>
        <dsp:cNvPr id="0" name=""/>
        <dsp:cNvSpPr/>
      </dsp:nvSpPr>
      <dsp:spPr>
        <a:xfrm>
          <a:off x="1285742" y="2422265"/>
          <a:ext cx="368342" cy="52652"/>
        </a:xfrm>
        <a:prstGeom prst="rect">
          <a:avLst/>
        </a:prstGeom>
        <a:noFill/>
        <a:ln>
          <a:noFill/>
        </a:ln>
        <a:effectLst/>
        <a:scene3d>
          <a:camera prst="perspectiveRelaxed" fov="3600000">
            <a:rot lat="21594000" lon="21594000" rev="2400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  <a:sp3d extrusionH="28000" prstMaterial="matte"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>
            <a:solidFill>
              <a:schemeClr val="bg1"/>
            </a:solidFill>
          </a:endParaRPr>
        </a:p>
      </dsp:txBody>
      <dsp:txXfrm>
        <a:off x="1285742" y="2422265"/>
        <a:ext cx="368342" cy="52652"/>
      </dsp:txXfrm>
    </dsp:sp>
    <dsp:sp modelId="{76162887-09BB-4425-A7F4-6F909E188FE7}">
      <dsp:nvSpPr>
        <dsp:cNvPr id="0" name=""/>
        <dsp:cNvSpPr/>
      </dsp:nvSpPr>
      <dsp:spPr>
        <a:xfrm>
          <a:off x="180162" y="-420624"/>
          <a:ext cx="4067924" cy="4067924"/>
        </a:xfrm>
        <a:prstGeom prst="circularArrow">
          <a:avLst>
            <a:gd name="adj1" fmla="val 8229"/>
            <a:gd name="adj2" fmla="val 574487"/>
            <a:gd name="adj3" fmla="val 18612203"/>
            <a:gd name="adj4" fmla="val 8386690"/>
            <a:gd name="adj5" fmla="val 9601"/>
          </a:avLst>
        </a:prstGeom>
        <a:gradFill rotWithShape="0">
          <a:gsLst>
            <a:gs pos="0">
              <a:schemeClr val="accent2">
                <a:lumMod val="20000"/>
                <a:lumOff val="8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16200000" scaled="1"/>
        </a:gradFill>
        <a:ln>
          <a:noFill/>
        </a:ln>
        <a:effectLst>
          <a:outerShdw blurRad="50800" dist="76200" sx="97000" sy="97000" algn="tl" rotWithShape="0">
            <a:prstClr val="black">
              <a:alpha val="19000"/>
            </a:prstClr>
          </a:outerShdw>
        </a:effectLst>
        <a:scene3d>
          <a:camera prst="perspectiveRelaxed" fov="3600000">
            <a:rot lat="21594000" lon="21594000" rev="2400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496427-E0B6-4854-9F4F-6BD715B7D5A4}">
      <dsp:nvSpPr>
        <dsp:cNvPr id="0" name=""/>
        <dsp:cNvSpPr/>
      </dsp:nvSpPr>
      <dsp:spPr>
        <a:xfrm flipV="1">
          <a:off x="4094957" y="266489"/>
          <a:ext cx="340716" cy="155918"/>
        </a:xfrm>
        <a:prstGeom prst="rect">
          <a:avLst/>
        </a:prstGeom>
        <a:noFill/>
        <a:ln>
          <a:noFill/>
        </a:ln>
        <a:effectLst/>
        <a:scene3d>
          <a:camera prst="perspectiveRelaxed" fov="3600000">
            <a:rot lat="21594000" lon="21594000" rev="2400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" tIns="1270" rIns="1270" bIns="1270" numCol="1" spcCol="1270" anchor="ctr" anchorCtr="0">
          <a:noAutofit/>
          <a:sp3d extrusionH="28000" prstMaterial="matte"/>
        </a:bodyPr>
        <a:lstStyle/>
        <a:p>
          <a:pPr lvl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" b="0" kern="1200" cap="none" spc="0" dirty="0">
            <a:ln w="18415" cmpd="sng">
              <a:solidFill>
                <a:schemeClr val="bg1"/>
              </a:solidFill>
              <a:prstDash val="solid"/>
            </a:ln>
            <a:solidFill>
              <a:schemeClr val="bg1"/>
            </a:solidFill>
            <a:effectLst/>
          </a:endParaRPr>
        </a:p>
      </dsp:txBody>
      <dsp:txXfrm rot="10800000">
        <a:off x="4094957" y="266489"/>
        <a:ext cx="340716" cy="155918"/>
      </dsp:txXfrm>
    </dsp:sp>
    <dsp:sp modelId="{D2255F8D-3BBD-4BE4-95D3-0117D2702D13}">
      <dsp:nvSpPr>
        <dsp:cNvPr id="0" name=""/>
        <dsp:cNvSpPr/>
      </dsp:nvSpPr>
      <dsp:spPr>
        <a:xfrm>
          <a:off x="405032" y="-228928"/>
          <a:ext cx="4046151" cy="4114456"/>
        </a:xfrm>
        <a:prstGeom prst="circularArrow">
          <a:avLst>
            <a:gd name="adj1" fmla="val 8175"/>
            <a:gd name="adj2" fmla="val 569866"/>
            <a:gd name="adj3" fmla="val 7975353"/>
            <a:gd name="adj4" fmla="val 19345218"/>
            <a:gd name="adj5" fmla="val 9537"/>
          </a:avLst>
        </a:prstGeom>
        <a:gradFill rotWithShape="0">
          <a:gsLst>
            <a:gs pos="0">
              <a:schemeClr val="accent6">
                <a:lumMod val="58000"/>
                <a:lumOff val="42000"/>
                <a:alpha val="81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76200" sx="97000" sy="97000" algn="bl" rotWithShape="0">
            <a:prstClr val="black">
              <a:alpha val="19000"/>
            </a:prstClr>
          </a:outerShdw>
        </a:effectLst>
        <a:scene3d>
          <a:camera prst="perspectiveRelaxed" fov="3600000">
            <a:rot lat="21594000" lon="21594000" rev="2400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6492CF-211D-49C7-B160-FD4106BE5399}">
      <dsp:nvSpPr>
        <dsp:cNvPr id="0" name=""/>
        <dsp:cNvSpPr/>
      </dsp:nvSpPr>
      <dsp:spPr>
        <a:xfrm>
          <a:off x="1439242" y="2444221"/>
          <a:ext cx="371917" cy="53163"/>
        </a:xfrm>
        <a:prstGeom prst="rect">
          <a:avLst/>
        </a:prstGeom>
        <a:noFill/>
        <a:ln>
          <a:noFill/>
        </a:ln>
        <a:effectLst/>
        <a:scene3d>
          <a:camera prst="perspectiveRelaxed" fov="3600000">
            <a:rot lat="21594000" lon="21594000" rev="2400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  <a:sp3d extrusionH="28000" prstMaterial="matte"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>
            <a:solidFill>
              <a:schemeClr val="bg1"/>
            </a:solidFill>
          </a:endParaRPr>
        </a:p>
      </dsp:txBody>
      <dsp:txXfrm>
        <a:off x="1439242" y="2444221"/>
        <a:ext cx="371917" cy="53163"/>
      </dsp:txXfrm>
    </dsp:sp>
    <dsp:sp modelId="{76162887-09BB-4425-A7F4-6F909E188FE7}">
      <dsp:nvSpPr>
        <dsp:cNvPr id="0" name=""/>
        <dsp:cNvSpPr/>
      </dsp:nvSpPr>
      <dsp:spPr>
        <a:xfrm>
          <a:off x="251743" y="-382243"/>
          <a:ext cx="4104693" cy="4104693"/>
        </a:xfrm>
        <a:prstGeom prst="circularArrow">
          <a:avLst>
            <a:gd name="adj1" fmla="val 8235"/>
            <a:gd name="adj2" fmla="val 574951"/>
            <a:gd name="adj3" fmla="val 18611670"/>
            <a:gd name="adj4" fmla="val 8386621"/>
            <a:gd name="adj5" fmla="val 9607"/>
          </a:avLst>
        </a:prstGeom>
        <a:gradFill rotWithShape="0">
          <a:gsLst>
            <a:gs pos="0">
              <a:schemeClr val="accent2">
                <a:lumMod val="20000"/>
                <a:lumOff val="8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16200000" scaled="1"/>
        </a:gradFill>
        <a:ln>
          <a:noFill/>
        </a:ln>
        <a:effectLst>
          <a:outerShdw blurRad="50800" dist="76200" sx="97000" sy="97000" algn="tl" rotWithShape="0">
            <a:prstClr val="black">
              <a:alpha val="19000"/>
            </a:prstClr>
          </a:outerShdw>
        </a:effectLst>
        <a:scene3d>
          <a:camera prst="perspectiveRelaxed" fov="3600000">
            <a:rot lat="21594000" lon="21594000" rev="2400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456FC5-D155-4FFB-B40A-E0B50788B159}">
      <dsp:nvSpPr>
        <dsp:cNvPr id="0" name=""/>
        <dsp:cNvSpPr/>
      </dsp:nvSpPr>
      <dsp:spPr>
        <a:xfrm>
          <a:off x="36253" y="288040"/>
          <a:ext cx="5410944" cy="5853451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E87377-D889-4D8F-888A-D30838E4C24D}">
      <dsp:nvSpPr>
        <dsp:cNvPr id="0" name=""/>
        <dsp:cNvSpPr/>
      </dsp:nvSpPr>
      <dsp:spPr>
        <a:xfrm>
          <a:off x="2698149" y="283522"/>
          <a:ext cx="6312767" cy="583716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                  </a:t>
          </a:r>
          <a:endParaRPr lang="ru-RU" sz="6500" kern="1200" dirty="0"/>
        </a:p>
      </dsp:txBody>
      <dsp:txXfrm>
        <a:off x="2698149" y="283522"/>
        <a:ext cx="6312767" cy="58371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2946351" cy="496174"/>
          </a:xfrm>
          <a:prstGeom prst="rect">
            <a:avLst/>
          </a:prstGeom>
        </p:spPr>
        <p:txBody>
          <a:bodyPr vert="horz" lIns="91417" tIns="45710" rIns="91417" bIns="4571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31" y="0"/>
            <a:ext cx="2946351" cy="496174"/>
          </a:xfrm>
          <a:prstGeom prst="rect">
            <a:avLst/>
          </a:prstGeom>
        </p:spPr>
        <p:txBody>
          <a:bodyPr vert="horz" lIns="91417" tIns="45710" rIns="91417" bIns="45710" rtlCol="0"/>
          <a:lstStyle>
            <a:lvl1pPr algn="r">
              <a:defRPr sz="1200"/>
            </a:lvl1pPr>
          </a:lstStyle>
          <a:p>
            <a:fld id="{B0C0F044-D236-4B50-B931-1162A8A4CFD7}" type="datetimeFigureOut">
              <a:rPr lang="ru-RU" smtClean="0"/>
              <a:t>28.07.2022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7" tIns="45710" rIns="91417" bIns="4571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31" y="4716030"/>
            <a:ext cx="5437821" cy="4467146"/>
          </a:xfrm>
          <a:prstGeom prst="rect">
            <a:avLst/>
          </a:prstGeom>
        </p:spPr>
        <p:txBody>
          <a:bodyPr vert="horz" lIns="91417" tIns="45710" rIns="91417" bIns="4571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468"/>
            <a:ext cx="2946351" cy="496172"/>
          </a:xfrm>
          <a:prstGeom prst="rect">
            <a:avLst/>
          </a:prstGeom>
        </p:spPr>
        <p:txBody>
          <a:bodyPr vert="horz" lIns="91417" tIns="45710" rIns="91417" bIns="4571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31" y="9430468"/>
            <a:ext cx="2946351" cy="496172"/>
          </a:xfrm>
          <a:prstGeom prst="rect">
            <a:avLst/>
          </a:prstGeom>
        </p:spPr>
        <p:txBody>
          <a:bodyPr vert="horz" lIns="91417" tIns="45710" rIns="91417" bIns="45710" rtlCol="0" anchor="b"/>
          <a:lstStyle>
            <a:lvl1pPr algn="r">
              <a:defRPr sz="1200"/>
            </a:lvl1pPr>
          </a:lstStyle>
          <a:p>
            <a:fld id="{0790B708-80E8-49EE-808E-CDF30EB71F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7946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8333A32-8DF3-4362-834B-F265C42C8088}" type="slidenum">
              <a:rPr lang="ru-RU" altLang="ru-RU" smtClean="0"/>
              <a:pPr eaLnBrk="1" hangingPunct="1"/>
              <a:t>8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0B708-80E8-49EE-808E-CDF30EB71F48}" type="slidenum">
              <a:rPr lang="ru-RU" smtClean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4832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BE33-BD71-4673-A656-1B15725991A1}" type="datetime1">
              <a:rPr lang="ru-RU" smtClean="0"/>
              <a:t>28.07.2022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7135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94A73-EFFC-4527-93B3-444C80109C30}" type="datetime1">
              <a:rPr lang="ru-RU" smtClean="0"/>
              <a:t>28.07.2022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1466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B25EC-DEC9-424C-A14D-4E2BBD25ACE5}" type="datetime1">
              <a:rPr lang="ru-RU" smtClean="0"/>
              <a:t>28.07.2022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2490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280F-EE54-4956-8C51-02797740C6E4}" type="datetime1">
              <a:rPr lang="ru-RU" smtClean="0"/>
              <a:t>28.07.2022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8941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BA627-90B3-4124-8F1D-42D205806794}" type="datetime1">
              <a:rPr lang="ru-RU" smtClean="0"/>
              <a:t>28.07.2022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497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FE38-4662-4D9E-BCFF-E17434511C55}" type="datetime1">
              <a:rPr lang="ru-RU" smtClean="0"/>
              <a:t>28.07.2022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9706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A958-56BA-4816-9F9C-44E6DDE745B5}" type="datetime1">
              <a:rPr lang="ru-RU" smtClean="0"/>
              <a:t>28.07.2022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728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1E4EC-4B5F-4256-9FA4-530421091874}" type="datetime1">
              <a:rPr lang="ru-RU" smtClean="0"/>
              <a:t>28.07.2022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1615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15DD1-8942-4F09-8C75-BC8B5EBC9C6E}" type="datetime1">
              <a:rPr lang="ru-RU" smtClean="0"/>
              <a:t>28.07.2022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999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2143-C9F3-4D2C-8FC7-43C794A4693C}" type="datetime1">
              <a:rPr lang="ru-RU" smtClean="0"/>
              <a:t>28.07.2022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3753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D9DBA-CA8B-427D-A5DC-1461CA082D9F}" type="datetime1">
              <a:rPr lang="ru-RU" smtClean="0"/>
              <a:t>28.07.2022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131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gradFill flip="none" rotWithShape="1">
          <a:gsLst>
            <a:gs pos="100000">
              <a:schemeClr val="bg1"/>
            </a:gs>
            <a:gs pos="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621DD-5723-412B-A72C-31B7A9FF3565}" type="datetime1">
              <a:rPr lang="ru-RU" smtClean="0"/>
              <a:t>28.07.2022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720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13" Type="http://schemas.microsoft.com/office/2007/relationships/diagramDrawing" Target="../diagrams/drawing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QuickStyle" Target="../diagrams/quickStyle2.xml"/><Relationship Id="rId5" Type="http://schemas.openxmlformats.org/officeDocument/2006/relationships/diagramQuickStyle" Target="../diagrams/quickStyle1.xml"/><Relationship Id="rId10" Type="http://schemas.openxmlformats.org/officeDocument/2006/relationships/diagramLayout" Target="../diagrams/layout2.xml"/><Relationship Id="rId4" Type="http://schemas.openxmlformats.org/officeDocument/2006/relationships/diagramLayout" Target="../diagrams/layout1.xml"/><Relationship Id="rId9" Type="http://schemas.openxmlformats.org/officeDocument/2006/relationships/diagramData" Target="../diagrams/data2.xml"/><Relationship Id="rId1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2996952"/>
            <a:ext cx="8984066" cy="3528392"/>
          </a:xfrm>
          <a:prstGeom prst="rect">
            <a:avLst/>
          </a:prstGeom>
          <a:gradFill flip="none" rotWithShape="1">
            <a:gsLst>
              <a:gs pos="100000">
                <a:schemeClr val="bg2"/>
              </a:gs>
              <a:gs pos="0">
                <a:schemeClr val="bg1"/>
              </a:gs>
            </a:gsLst>
            <a:lin ang="12600000" scaled="0"/>
            <a:tileRect/>
          </a:gradFill>
          <a:ln w="34925">
            <a:noFill/>
          </a:ln>
          <a:effectLst>
            <a:glow>
              <a:schemeClr val="accent4">
                <a:lumMod val="60000"/>
                <a:lumOff val="40000"/>
                <a:alpha val="66000"/>
              </a:schemeClr>
            </a:glow>
            <a:softEdge rad="0"/>
          </a:effectLst>
          <a:scene3d>
            <a:camera prst="perspectiveAbove">
              <a:rot lat="21594000" lon="0" rev="0"/>
            </a:camera>
            <a:lightRig rig="flat" dir="t"/>
          </a:scene3d>
          <a:sp3d z="-57150" extrusionH="38100" contourW="12700" prstMaterial="clear"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8402" y="3299645"/>
            <a:ext cx="8815598" cy="35394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исполнении утвержденной тарифной сметы, об исполнении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утвержденно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инвестиционной программы,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соблюдении показателей качества и надежности регулируемых услуг и достижении показателей эффективности деятельности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АО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«АРЭК» за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полугодие 202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ln w="10541" cmpd="sng">
                <a:solidFill>
                  <a:srgbClr val="163574"/>
                </a:solidFill>
                <a:prstDash val="solid"/>
              </a:ln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45" b="97932" l="10000" r="90000">
                        <a14:foregroundMark x1="46613" y1="22871" x2="46613" y2="22871"/>
                        <a14:foregroundMark x1="39274" y1="37105" x2="39274" y2="37105"/>
                        <a14:foregroundMark x1="58548" y1="37591" x2="58548" y2="37591"/>
                        <a14:foregroundMark x1="51048" y1="58029" x2="51048" y2="58029"/>
                        <a14:foregroundMark x1="30081" y1="59367" x2="30081" y2="59367"/>
                        <a14:foregroundMark x1="65242" y1="61192" x2="65242" y2="61192"/>
                        <a14:foregroundMark x1="67016" y1="52798" x2="67016" y2="52798"/>
                        <a14:foregroundMark x1="48871" y1="50730" x2="48871" y2="50730"/>
                        <a14:foregroundMark x1="37097" y1="42336" x2="37097" y2="42336"/>
                        <a14:foregroundMark x1="45081" y1="37470" x2="45081" y2="37470"/>
                        <a14:foregroundMark x1="58226" y1="43309" x2="58226" y2="43309"/>
                        <a14:foregroundMark x1="41048" y1="68735" x2="41048" y2="68735"/>
                        <a14:foregroundMark x1="29516" y1="48297" x2="29516" y2="48297"/>
                        <a14:foregroundMark x1="30323" y1="44891" x2="30323" y2="44891"/>
                        <a14:foregroundMark x1="66613" y1="44891" x2="66613" y2="44891"/>
                        <a14:foregroundMark x1="31210" y1="44526" x2="31210" y2="44526"/>
                        <a14:foregroundMark x1="60323" y1="44891" x2="60323" y2="44891"/>
                        <a14:backgroundMark x1="46129" y1="56083" x2="46129" y2="56083"/>
                        <a14:backgroundMark x1="44597" y1="63504" x2="44597" y2="63504"/>
                        <a14:backgroundMark x1="48871" y1="65937" x2="48871" y2="65937"/>
                        <a14:backgroundMark x1="49597" y1="44647" x2="49597" y2="44647"/>
                        <a14:backgroundMark x1="33710" y1="60827" x2="33710" y2="60827"/>
                        <a14:backgroundMark x1="22258" y1="39903" x2="22258" y2="39903"/>
                        <a14:backgroundMark x1="21935" y1="42944" x2="21935" y2="42944"/>
                        <a14:backgroundMark x1="20806" y1="52311" x2="20806" y2="52311"/>
                        <a14:backgroundMark x1="75161" y1="36131" x2="75161" y2="36131"/>
                        <a14:backgroundMark x1="27097" y1="22871" x2="27097" y2="22871"/>
                        <a14:backgroundMark x1="36290" y1="13260" x2="36290" y2="13260"/>
                        <a14:backgroundMark x1="49839" y1="9246" x2="49839" y2="9246"/>
                        <a14:backgroundMark x1="22581" y1="28467" x2="22581" y2="28467"/>
                        <a14:backgroundMark x1="24597" y1="26886" x2="24597" y2="26886"/>
                        <a14:backgroundMark x1="29758" y1="17640" x2="29758" y2="17640"/>
                        <a14:backgroundMark x1="26694" y1="28710" x2="26694" y2="28710"/>
                        <a14:backgroundMark x1="25242" y1="31265" x2="25242" y2="31265"/>
                        <a14:backgroundMark x1="30968" y1="20438" x2="30968" y2="20438"/>
                        <a14:backgroundMark x1="33468" y1="14599" x2="33468" y2="14599"/>
                        <a14:backgroundMark x1="39597" y1="10462" x2="39597" y2="10462"/>
                        <a14:backgroundMark x1="42258" y1="8637" x2="42258" y2="8637"/>
                        <a14:backgroundMark x1="54113" y1="9611" x2="54113" y2="9611"/>
                        <a14:backgroundMark x1="57823" y1="13625" x2="57823" y2="13625"/>
                        <a14:backgroundMark x1="76048" y1="57908" x2="76048" y2="57908"/>
                        <a14:backgroundMark x1="73226" y1="64599" x2="73226" y2="64599"/>
                        <a14:backgroundMark x1="68306" y1="81630" x2="68306" y2="81630"/>
                        <a14:backgroundMark x1="54113" y1="89051" x2="54113" y2="89051"/>
                        <a14:backgroundMark x1="44677" y1="91241" x2="44677" y2="91241"/>
                        <a14:backgroundMark x1="35242" y1="87835" x2="35242" y2="87835"/>
                        <a14:backgroundMark x1="26048" y1="75426" x2="26048" y2="75426"/>
                      </a14:backgroundRemoval>
                    </a14:imgEffect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60648"/>
            <a:ext cx="5184576" cy="343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31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07950" y="274638"/>
            <a:ext cx="8928100" cy="346075"/>
          </a:xfrm>
        </p:spPr>
        <p:txBody>
          <a:bodyPr>
            <a:normAutofit fontScale="90000"/>
          </a:bodyPr>
          <a:lstStyle/>
          <a:p>
            <a:r>
              <a:rPr lang="ru-RU" altLang="ru-RU" sz="2000" b="1" dirty="0" smtClean="0"/>
              <a:t>Строительство ВЛ-110кВ «</a:t>
            </a:r>
            <a:r>
              <a:rPr lang="ru-RU" altLang="ru-RU" sz="2000" b="1" dirty="0" err="1" smtClean="0"/>
              <a:t>Макинск</a:t>
            </a:r>
            <a:r>
              <a:rPr lang="ru-RU" altLang="ru-RU" sz="2000" b="1" dirty="0" smtClean="0"/>
              <a:t>-Никольская»</a:t>
            </a:r>
            <a:endParaRPr lang="ru-RU" altLang="ru-RU" b="1" dirty="0" smtClean="0"/>
          </a:p>
        </p:txBody>
      </p:sp>
      <p:sp>
        <p:nvSpPr>
          <p:cNvPr id="4102" name="TextBox 5"/>
          <p:cNvSpPr txBox="1">
            <a:spLocks noChangeArrowheads="1"/>
          </p:cNvSpPr>
          <p:nvPr/>
        </p:nvSpPr>
        <p:spPr bwMode="auto">
          <a:xfrm>
            <a:off x="847725" y="725488"/>
            <a:ext cx="35290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 smtClean="0">
                <a:latin typeface="+mj-lt"/>
              </a:rPr>
              <a:t>ДО</a:t>
            </a:r>
            <a:endParaRPr lang="ru-RU" altLang="ru-RU" sz="1600" dirty="0">
              <a:latin typeface="+mj-lt"/>
            </a:endParaRPr>
          </a:p>
        </p:txBody>
      </p:sp>
      <p:sp>
        <p:nvSpPr>
          <p:cNvPr id="4103" name="TextBox 6"/>
          <p:cNvSpPr txBox="1">
            <a:spLocks noChangeArrowheads="1"/>
          </p:cNvSpPr>
          <p:nvPr/>
        </p:nvSpPr>
        <p:spPr bwMode="auto">
          <a:xfrm>
            <a:off x="4967734" y="722312"/>
            <a:ext cx="35290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 smtClean="0">
                <a:latin typeface="+mj-lt"/>
              </a:rPr>
              <a:t>ПОСЛЕ</a:t>
            </a:r>
            <a:endParaRPr lang="ru-RU" altLang="ru-RU" sz="1600" dirty="0">
              <a:latin typeface="+mj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600" dirty="0"/>
          </a:p>
        </p:txBody>
      </p:sp>
      <p:pic>
        <p:nvPicPr>
          <p:cNvPr id="7170" name="Picture 2" descr="IMG-20220216-WA000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695" y="1101147"/>
            <a:ext cx="2664296" cy="1932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Безымянный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109604"/>
            <a:ext cx="2160240" cy="217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IMG-20220216-WA000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695" y="3102108"/>
            <a:ext cx="2664296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20150527_1618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101147"/>
            <a:ext cx="2160240" cy="218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924" y="3412641"/>
            <a:ext cx="2971800" cy="2983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5872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8788" y="52388"/>
            <a:ext cx="8229600" cy="1072356"/>
          </a:xfrm>
        </p:spPr>
        <p:txBody>
          <a:bodyPr>
            <a:normAutofit/>
          </a:bodyPr>
          <a:lstStyle/>
          <a:p>
            <a:r>
              <a:rPr lang="ru-RU" sz="1800" b="1" dirty="0"/>
              <a:t>Техническая модернизация, строительство средств </a:t>
            </a:r>
            <a:r>
              <a:rPr lang="ru-RU" sz="1800" b="1" dirty="0" smtClean="0"/>
              <a:t>связи</a:t>
            </a:r>
            <a:endParaRPr lang="ru-RU" sz="1800" dirty="0"/>
          </a:p>
        </p:txBody>
      </p:sp>
      <p:sp>
        <p:nvSpPr>
          <p:cNvPr id="5126" name="Прямоугольник 3"/>
          <p:cNvSpPr>
            <a:spLocks noChangeArrowheads="1"/>
          </p:cNvSpPr>
          <p:nvPr/>
        </p:nvSpPr>
        <p:spPr bwMode="auto">
          <a:xfrm>
            <a:off x="353218" y="764704"/>
            <a:ext cx="836057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1600" dirty="0">
                <a:latin typeface="+mj-lt"/>
              </a:rPr>
              <a:t>Монтаж системы видеонаблюдения на объектах: установлено </a:t>
            </a:r>
            <a:r>
              <a:rPr lang="ru-RU" sz="1600" dirty="0" err="1">
                <a:latin typeface="+mj-lt"/>
              </a:rPr>
              <a:t>г.Атбасар</a:t>
            </a:r>
            <a:r>
              <a:rPr lang="ru-RU" sz="1600" dirty="0">
                <a:latin typeface="+mj-lt"/>
              </a:rPr>
              <a:t> производственная база </a:t>
            </a:r>
            <a:r>
              <a:rPr lang="ru-RU" sz="1600" dirty="0" err="1">
                <a:latin typeface="+mj-lt"/>
              </a:rPr>
              <a:t>Атбасарских</a:t>
            </a:r>
            <a:r>
              <a:rPr lang="ru-RU" sz="1600" dirty="0">
                <a:latin typeface="+mj-lt"/>
              </a:rPr>
              <a:t> РЭС</a:t>
            </a:r>
            <a:endParaRPr lang="ru-RU" altLang="ru-RU" sz="1500" dirty="0">
              <a:latin typeface="+mj-lt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3331022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272" y="1484784"/>
            <a:ext cx="3614737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19672" y="5445224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Видеокамера</a:t>
            </a:r>
            <a:endParaRPr lang="ru-RU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652120" y="5446720"/>
            <a:ext cx="1736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Видеорегистратор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5868382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8788" y="52388"/>
            <a:ext cx="8229600" cy="1072356"/>
          </a:xfrm>
        </p:spPr>
        <p:txBody>
          <a:bodyPr>
            <a:normAutofit/>
          </a:bodyPr>
          <a:lstStyle/>
          <a:p>
            <a:r>
              <a:rPr lang="ru-RU" sz="1800" b="1" dirty="0"/>
              <a:t>Техническая </a:t>
            </a:r>
            <a:r>
              <a:rPr lang="ru-RU" sz="1800" b="1" dirty="0" smtClean="0"/>
              <a:t>модернизация оборудования и средств </a:t>
            </a:r>
            <a:br>
              <a:rPr lang="ru-RU" sz="1800" b="1" dirty="0" smtClean="0"/>
            </a:br>
            <a:r>
              <a:rPr lang="ru-RU" sz="1800" b="1" dirty="0" smtClean="0"/>
              <a:t>системы АСКУЭ</a:t>
            </a:r>
            <a:endParaRPr lang="ru-RU" sz="1800" dirty="0"/>
          </a:p>
        </p:txBody>
      </p:sp>
      <p:sp>
        <p:nvSpPr>
          <p:cNvPr id="5126" name="Прямоугольник 3"/>
          <p:cNvSpPr>
            <a:spLocks noChangeArrowheads="1"/>
          </p:cNvSpPr>
          <p:nvPr/>
        </p:nvSpPr>
        <p:spPr bwMode="auto">
          <a:xfrm>
            <a:off x="353218" y="980728"/>
            <a:ext cx="836057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1600" dirty="0" smtClean="0">
                <a:latin typeface="+mj-lt"/>
              </a:rPr>
              <a:t>ПС </a:t>
            </a:r>
            <a:r>
              <a:rPr lang="ru-RU" sz="1600" dirty="0">
                <a:latin typeface="+mj-lt"/>
              </a:rPr>
              <a:t>35/10 </a:t>
            </a:r>
            <a:r>
              <a:rPr lang="ru-RU" sz="1600" dirty="0" err="1">
                <a:latin typeface="+mj-lt"/>
              </a:rPr>
              <a:t>кВ</a:t>
            </a:r>
            <a:r>
              <a:rPr lang="ru-RU" sz="1600" dirty="0">
                <a:latin typeface="+mj-lt"/>
              </a:rPr>
              <a:t> «Валиханова» </a:t>
            </a:r>
            <a:r>
              <a:rPr lang="ru-RU" sz="1600" dirty="0" err="1">
                <a:latin typeface="+mj-lt"/>
              </a:rPr>
              <a:t>Жаркаинские</a:t>
            </a:r>
            <a:r>
              <a:rPr lang="ru-RU" sz="1600" dirty="0">
                <a:latin typeface="+mj-lt"/>
              </a:rPr>
              <a:t> РЭС </a:t>
            </a:r>
            <a:endParaRPr lang="ru-RU" sz="1600" dirty="0" smtClean="0">
              <a:latin typeface="+mj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1600" dirty="0" smtClean="0">
                <a:latin typeface="+mj-lt"/>
              </a:rPr>
              <a:t>до </a:t>
            </a:r>
            <a:r>
              <a:rPr lang="ru-RU" sz="1600" dirty="0">
                <a:latin typeface="+mj-lt"/>
              </a:rPr>
              <a:t>проведения технической модернизации </a:t>
            </a:r>
            <a:endParaRPr lang="ru-RU" altLang="ru-RU" sz="1500" dirty="0">
              <a:latin typeface="+mj-lt"/>
            </a:endParaRPr>
          </a:p>
        </p:txBody>
      </p:sp>
      <p:pic>
        <p:nvPicPr>
          <p:cNvPr id="8" name="Рисунок 7" descr="C:\Users\askue\AppData\Local\Microsoft\Windows\Temporary Internet Files\Content.Outlook\3KYKT692\IMG-20220726-WA000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61" y="1565503"/>
            <a:ext cx="2743680" cy="4345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askue\AppData\Local\Microsoft\Windows\Temporary Internet Files\Content.Outlook\3KYKT692\IMG-20220726-WA000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1" y="1575500"/>
            <a:ext cx="2808311" cy="4337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askue\AppData\Local\Microsoft\Windows\Temporary Internet Files\Content.Outlook\3KYKT692\IMG-20220726-WA000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3" y="1575500"/>
            <a:ext cx="2773636" cy="43359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808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ChangeArrowheads="1"/>
          </p:cNvSpPr>
          <p:nvPr/>
        </p:nvSpPr>
        <p:spPr bwMode="auto">
          <a:xfrm>
            <a:off x="467544" y="270431"/>
            <a:ext cx="3384376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latin typeface="+mj-lt"/>
              </a:rPr>
              <a:t>Капитальный </a:t>
            </a:r>
            <a:r>
              <a:rPr lang="ru-RU" altLang="ru-RU" sz="1400" b="1" dirty="0">
                <a:latin typeface="+mj-lt"/>
              </a:rPr>
              <a:t>ремонт главного корпуса АО "АРЭК" (4 этаж) </a:t>
            </a:r>
            <a:endParaRPr lang="ru-RU" altLang="ru-RU" sz="1400" b="1" dirty="0" smtClean="0">
              <a:latin typeface="+mj-lt"/>
            </a:endParaRPr>
          </a:p>
          <a:p>
            <a:pPr algn="ctr" eaLnBrk="1" hangingPunct="1"/>
            <a:r>
              <a:rPr lang="ru-RU" altLang="ru-RU" sz="1400" b="1" dirty="0" smtClean="0">
                <a:latin typeface="+mj-lt"/>
              </a:rPr>
              <a:t>(</a:t>
            </a:r>
            <a:r>
              <a:rPr lang="ru-RU" altLang="ru-RU" sz="1400" b="1" dirty="0">
                <a:latin typeface="+mj-lt"/>
              </a:rPr>
              <a:t>до проведения ремонта)</a:t>
            </a:r>
          </a:p>
        </p:txBody>
      </p:sp>
      <p:pic>
        <p:nvPicPr>
          <p:cNvPr id="2051" name="Picture 8" descr="4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78508"/>
            <a:ext cx="3672408" cy="479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686300" y="339844"/>
            <a:ext cx="44577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latin typeface="+mj-lt"/>
              </a:rPr>
              <a:t>Реконструкция(капитальный </a:t>
            </a:r>
            <a:r>
              <a:rPr lang="ru-RU" altLang="ru-RU" sz="1400" b="1" dirty="0">
                <a:latin typeface="+mj-lt"/>
              </a:rPr>
              <a:t>ремонт) конторы базы (РПБ АМЭС) (2 этаж) </a:t>
            </a:r>
            <a:endParaRPr lang="ru-RU" altLang="ru-RU" sz="1400" b="1" dirty="0" smtClean="0">
              <a:latin typeface="+mj-lt"/>
            </a:endParaRPr>
          </a:p>
          <a:p>
            <a:pPr algn="ctr" eaLnBrk="1" hangingPunct="1"/>
            <a:r>
              <a:rPr lang="ru-RU" altLang="ru-RU" sz="1400" b="1" dirty="0" smtClean="0">
                <a:latin typeface="+mj-lt"/>
              </a:rPr>
              <a:t>(</a:t>
            </a:r>
            <a:r>
              <a:rPr lang="ru-RU" altLang="ru-RU" sz="1400" b="1" dirty="0">
                <a:latin typeface="+mj-lt"/>
              </a:rPr>
              <a:t>до проведения ремонта)</a:t>
            </a:r>
          </a:p>
        </p:txBody>
      </p:sp>
      <p:pic>
        <p:nvPicPr>
          <p:cNvPr id="5" name="Picture 5" descr="33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071050"/>
            <a:ext cx="3888432" cy="4806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04231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ChangeArrowheads="1"/>
          </p:cNvSpPr>
          <p:nvPr/>
        </p:nvSpPr>
        <p:spPr bwMode="auto">
          <a:xfrm>
            <a:off x="19049" y="29655"/>
            <a:ext cx="431258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latin typeface="+mj-lt"/>
              </a:rPr>
              <a:t>Капитальный </a:t>
            </a:r>
            <a:r>
              <a:rPr lang="ru-RU" altLang="ru-RU" sz="1400" b="1" dirty="0">
                <a:latin typeface="+mj-lt"/>
              </a:rPr>
              <a:t>ремонт </a:t>
            </a:r>
            <a:endParaRPr lang="ru-RU" altLang="ru-RU" sz="1400" b="1" dirty="0" smtClean="0">
              <a:latin typeface="+mj-lt"/>
            </a:endParaRPr>
          </a:p>
          <a:p>
            <a:pPr algn="ctr" eaLnBrk="1" hangingPunct="1"/>
            <a:r>
              <a:rPr lang="ru-RU" altLang="ru-RU" sz="1400" b="1" dirty="0" smtClean="0">
                <a:latin typeface="+mj-lt"/>
              </a:rPr>
              <a:t>служебно-производственного </a:t>
            </a:r>
            <a:endParaRPr lang="ru-RU" altLang="ru-RU" sz="1400" b="1" dirty="0">
              <a:latin typeface="+mj-lt"/>
            </a:endParaRPr>
          </a:p>
          <a:p>
            <a:pPr algn="ctr" eaLnBrk="1" hangingPunct="1"/>
            <a:r>
              <a:rPr lang="ru-RU" altLang="ru-RU" sz="1400" b="1" dirty="0">
                <a:latin typeface="+mj-lt"/>
              </a:rPr>
              <a:t>здания ЦРЭС в </a:t>
            </a:r>
            <a:r>
              <a:rPr lang="ru-RU" altLang="ru-RU" sz="1400" b="1" dirty="0" err="1">
                <a:latin typeface="+mj-lt"/>
              </a:rPr>
              <a:t>а.Кабанбай</a:t>
            </a:r>
            <a:r>
              <a:rPr lang="ru-RU" altLang="ru-RU" sz="1400" b="1" dirty="0">
                <a:latin typeface="+mj-lt"/>
              </a:rPr>
              <a:t>-Батыра </a:t>
            </a:r>
            <a:endParaRPr lang="ru-RU" altLang="ru-RU" sz="1400" b="1" dirty="0" smtClean="0">
              <a:latin typeface="+mj-lt"/>
            </a:endParaRPr>
          </a:p>
          <a:p>
            <a:pPr algn="ctr" eaLnBrk="1" hangingPunct="1"/>
            <a:r>
              <a:rPr lang="ru-RU" altLang="ru-RU" sz="1400" b="1" dirty="0" smtClean="0">
                <a:latin typeface="+mj-lt"/>
              </a:rPr>
              <a:t>(</a:t>
            </a:r>
            <a:r>
              <a:rPr lang="ru-RU" altLang="ru-RU" sz="1400" b="1" dirty="0">
                <a:latin typeface="+mj-lt"/>
              </a:rPr>
              <a:t>до проведения ремонта)</a:t>
            </a:r>
          </a:p>
          <a:p>
            <a:pPr algn="ctr" eaLnBrk="1" hangingPunct="1"/>
            <a:endParaRPr lang="ru-RU" altLang="ru-RU" sz="2400" b="1" dirty="0">
              <a:latin typeface="Times New Roman" pitchFamily="18" charset="0"/>
            </a:endParaRPr>
          </a:p>
        </p:txBody>
      </p:sp>
      <p:pic>
        <p:nvPicPr>
          <p:cNvPr id="4099" name="Picture 6" descr="11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962327"/>
            <a:ext cx="4008107" cy="265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801393" y="233236"/>
            <a:ext cx="4091087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latin typeface="+mj-lt"/>
              </a:rPr>
              <a:t>Капитальный </a:t>
            </a:r>
            <a:r>
              <a:rPr lang="ru-RU" altLang="ru-RU" sz="1400" b="1" dirty="0">
                <a:latin typeface="+mj-lt"/>
              </a:rPr>
              <a:t>ремонт здания конторы </a:t>
            </a:r>
          </a:p>
          <a:p>
            <a:pPr algn="ctr" eaLnBrk="1" hangingPunct="1"/>
            <a:r>
              <a:rPr lang="ru-RU" altLang="ru-RU" sz="1400" b="1" dirty="0">
                <a:latin typeface="+mj-lt"/>
              </a:rPr>
              <a:t>в </a:t>
            </a:r>
            <a:r>
              <a:rPr lang="ru-RU" altLang="ru-RU" sz="1400" b="1" dirty="0" err="1">
                <a:latin typeface="+mj-lt"/>
              </a:rPr>
              <a:t>п.Шортанды</a:t>
            </a:r>
            <a:r>
              <a:rPr lang="ru-RU" altLang="ru-RU" sz="1400" b="1" dirty="0">
                <a:latin typeface="+mj-lt"/>
              </a:rPr>
              <a:t> </a:t>
            </a:r>
            <a:endParaRPr lang="ru-RU" altLang="ru-RU" sz="1400" b="1" dirty="0" smtClean="0">
              <a:latin typeface="+mj-lt"/>
            </a:endParaRPr>
          </a:p>
          <a:p>
            <a:pPr algn="ctr" eaLnBrk="1" hangingPunct="1"/>
            <a:r>
              <a:rPr lang="ru-RU" altLang="ru-RU" sz="1400" b="1" dirty="0" smtClean="0">
                <a:latin typeface="+mj-lt"/>
              </a:rPr>
              <a:t>(</a:t>
            </a:r>
            <a:r>
              <a:rPr lang="ru-RU" altLang="ru-RU" sz="1400" b="1" dirty="0">
                <a:latin typeface="+mj-lt"/>
              </a:rPr>
              <a:t>до проведения ремонта)</a:t>
            </a:r>
          </a:p>
        </p:txBody>
      </p:sp>
      <p:pic>
        <p:nvPicPr>
          <p:cNvPr id="5" name="Picture 5" descr="IMG_11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925" y="962326"/>
            <a:ext cx="4270555" cy="265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022814" y="3620498"/>
            <a:ext cx="504056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latin typeface="+mj-lt"/>
              </a:rPr>
              <a:t>Капитальный </a:t>
            </a:r>
            <a:r>
              <a:rPr lang="ru-RU" altLang="ru-RU" sz="1400" b="1" dirty="0">
                <a:latin typeface="+mj-lt"/>
              </a:rPr>
              <a:t>ремонт здания </a:t>
            </a:r>
            <a:r>
              <a:rPr lang="ru-RU" altLang="ru-RU" sz="1400" b="1" dirty="0" smtClean="0">
                <a:latin typeface="+mj-lt"/>
              </a:rPr>
              <a:t>РПБ-II ЕМЭС </a:t>
            </a:r>
          </a:p>
          <a:p>
            <a:pPr algn="ctr" eaLnBrk="1" hangingPunct="1"/>
            <a:r>
              <a:rPr lang="ru-RU" altLang="ru-RU" sz="1400" b="1" dirty="0" smtClean="0">
                <a:latin typeface="+mj-lt"/>
              </a:rPr>
              <a:t>(</a:t>
            </a:r>
            <a:r>
              <a:rPr lang="ru-RU" altLang="ru-RU" sz="1400" b="1" dirty="0">
                <a:latin typeface="+mj-lt"/>
              </a:rPr>
              <a:t>до проведения ремонта)</a:t>
            </a:r>
          </a:p>
        </p:txBody>
      </p:sp>
      <p:pic>
        <p:nvPicPr>
          <p:cNvPr id="7" name="Picture 6" descr="579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814" y="4143718"/>
            <a:ext cx="5241973" cy="259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18218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476250"/>
          </a:xfrm>
        </p:spPr>
        <p:txBody>
          <a:bodyPr>
            <a:normAutofit/>
          </a:bodyPr>
          <a:lstStyle/>
          <a:p>
            <a:r>
              <a:rPr lang="ru-RU" altLang="ru-RU" sz="2000" b="1" dirty="0" smtClean="0"/>
              <a:t>Приобретение вычислительной техники</a:t>
            </a:r>
          </a:p>
        </p:txBody>
      </p:sp>
      <p:sp>
        <p:nvSpPr>
          <p:cNvPr id="6150" name="Прямоугольник 3"/>
          <p:cNvSpPr>
            <a:spLocks noChangeArrowheads="1"/>
          </p:cNvSpPr>
          <p:nvPr/>
        </p:nvSpPr>
        <p:spPr bwMode="auto">
          <a:xfrm>
            <a:off x="345226" y="1340768"/>
            <a:ext cx="30960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 smtClean="0">
                <a:latin typeface="+mj-lt"/>
              </a:rPr>
              <a:t>Источник бесперебойного питания – 40шт</a:t>
            </a:r>
            <a:endParaRPr lang="ru-RU" altLang="ru-RU" sz="1600" dirty="0">
              <a:latin typeface="+mj-lt"/>
            </a:endParaRPr>
          </a:p>
        </p:txBody>
      </p:sp>
      <p:sp>
        <p:nvSpPr>
          <p:cNvPr id="6152" name="Прямоугольник 4"/>
          <p:cNvSpPr>
            <a:spLocks noChangeArrowheads="1"/>
          </p:cNvSpPr>
          <p:nvPr/>
        </p:nvSpPr>
        <p:spPr bwMode="auto">
          <a:xfrm>
            <a:off x="4706780" y="1340767"/>
            <a:ext cx="44372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1600" dirty="0">
                <a:latin typeface="+mj-lt"/>
              </a:rPr>
              <a:t>Многофункциональное устройство </a:t>
            </a:r>
            <a:r>
              <a:rPr lang="en-US" sz="1600" dirty="0">
                <a:latin typeface="+mj-lt"/>
              </a:rPr>
              <a:t>HP LaserJet M</a:t>
            </a:r>
            <a:r>
              <a:rPr lang="ru-RU" sz="1600" dirty="0">
                <a:latin typeface="+mj-lt"/>
              </a:rPr>
              <a:t>428</a:t>
            </a:r>
            <a:r>
              <a:rPr lang="en-US" sz="1600" dirty="0" err="1" smtClean="0">
                <a:latin typeface="+mj-lt"/>
              </a:rPr>
              <a:t>dw</a:t>
            </a:r>
            <a:r>
              <a:rPr lang="ru-RU" sz="1600" dirty="0">
                <a:latin typeface="+mj-lt"/>
              </a:rPr>
              <a:t> </a:t>
            </a:r>
            <a:r>
              <a:rPr lang="ru-RU" sz="1600" dirty="0" smtClean="0">
                <a:latin typeface="+mj-lt"/>
              </a:rPr>
              <a:t>– 40шт</a:t>
            </a:r>
            <a:endParaRPr lang="ru-RU" altLang="ru-RU" sz="1600" dirty="0">
              <a:latin typeface="+mj-lt"/>
            </a:endParaRPr>
          </a:p>
        </p:txBody>
      </p:sp>
      <p:pic>
        <p:nvPicPr>
          <p:cNvPr id="9218" name="Picture 2" descr="ИБП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08920"/>
            <a:ext cx="2829688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МФ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391" y="2564904"/>
            <a:ext cx="3864081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1684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6619"/>
            <a:ext cx="8229600" cy="778098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об исполнении тарифной сметы АО "АРЭК" на услуги по передаче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электрической энергии за 1 полугодие 2022 года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16</a:t>
            </a:fld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637092"/>
              </p:ext>
            </p:extLst>
          </p:nvPr>
        </p:nvGraphicFramePr>
        <p:xfrm>
          <a:off x="395536" y="764704"/>
          <a:ext cx="8496945" cy="56091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7618"/>
                <a:gridCol w="3762579"/>
                <a:gridCol w="765491"/>
                <a:gridCol w="918589"/>
                <a:gridCol w="995138"/>
                <a:gridCol w="815441"/>
                <a:gridCol w="792089"/>
              </a:tblGrid>
              <a:tr h="14025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№п/п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91" marR="3791" marT="37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91" marR="3791" marT="37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Ед.изм.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91" marR="3791" marT="37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91" marR="3791" marT="37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67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Утверждено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91" marR="3791" marT="37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</a:t>
                      </a:r>
                      <a:endParaRPr lang="ru-RU" sz="1000" b="1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</a:t>
                      </a:r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полугодие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91" marR="3791" marT="37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 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91" marR="3791" marT="37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выполнения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91" marR="3791" marT="37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767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Затраты на производство товаров и предоставление услуг- всего, в том числе: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10 262 893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4 962 362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-5 300 531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71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Материальные затраты- всего, в том числе: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3 227 436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1 335 304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-1 892 132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5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Сырье и материалы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347 997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68 067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-279 930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5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Горюче-смазочные материалы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201 335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77 565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-123 770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5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Энергия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2 678 104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1 189 671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-1 488 432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57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НТП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2 284 965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997 146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-1 287 819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54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ХН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393 139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192 525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-200 613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5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оплату труда-всего, в том числе: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4 494 423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2 216 635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-2 277 788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5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заработная плата производ.персонала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4 023 605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1 991 672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-2 031 933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5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социальный налог, соц.отчисления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344 018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169 217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-174 801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5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ОСМС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120 708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54 730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-65 978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5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Обязательные профпенсвзносы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6 092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1 016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-5 076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5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Амортизация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2 140 569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1 259 434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-881 135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58,8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57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19 637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5 462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-14 176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77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затраты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380 827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145 527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-235 301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57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периода - всего, в том числе: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1 442 321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586 703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-855 619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40,7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57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Общие и административные расходы -  всего, в  том числе: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1 227 908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479 496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-748 412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5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6.1.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Заработная плата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адм.персонала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370 969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152 315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-218 654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5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социальный налог,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соц.отчисления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31 718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16 262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-15 455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5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ОСМС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11 129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4 205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-6 924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57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6.3.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Налоги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532 801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219 489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-313 312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57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6325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6.4.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6325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расходы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6325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6325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281 290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6325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87 224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6325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-194 067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6325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5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выплату вознаграждений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214 414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107 207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-107 207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5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затрат на предоставление услуг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11 705 214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5 549 064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-6 156 149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47,4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5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Прибыль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2 745 594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1 755 960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-989 634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5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доходов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тыс.тенге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14 450 808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7 305 024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-7 145 783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5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предоставляемых  услуг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тыс.кВтч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2 692 435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1 362 884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-1 329 551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5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VII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Нормативные технические потери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5,62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4,34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-1,28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5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тыс.кВтч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149 552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61 905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-87 647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5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VIII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Тариф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тенге/кВтч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5,37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5,36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687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28072"/>
            <a:ext cx="8568950" cy="1052736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соблюдении показателей качества и надежности регулируемых услуг АО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АРЭК" по итогам 1 полугодия 202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года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17</a:t>
            </a:fld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232485"/>
              </p:ext>
            </p:extLst>
          </p:nvPr>
        </p:nvGraphicFramePr>
        <p:xfrm>
          <a:off x="312911" y="1124744"/>
          <a:ext cx="8640960" cy="1219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0040"/>
                <a:gridCol w="1882825"/>
                <a:gridCol w="1224136"/>
                <a:gridCol w="504056"/>
                <a:gridCol w="936104"/>
                <a:gridCol w="2304256"/>
                <a:gridCol w="1429543"/>
              </a:tblGrid>
              <a:tr h="2178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пп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 качества и надежности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года, предшествующему отчетному периоду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  202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 </a:t>
                      </a:r>
                    </a:p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пол.202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г.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соблюдения показателей качества и надежности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Причины несоблюдения показателей качества и надежности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821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kern="1200" dirty="0" smtClean="0">
                          <a:effectLst/>
                        </a:rPr>
                        <a:t>Снижение технологических нарушений (отказы </a:t>
                      </a:r>
                      <a:r>
                        <a:rPr lang="en-US" sz="1000" u="none" strike="noStrike" kern="1200" dirty="0" smtClean="0">
                          <a:effectLst/>
                        </a:rPr>
                        <a:t>II</a:t>
                      </a:r>
                      <a:r>
                        <a:rPr lang="ru-RU" sz="1000" u="none" strike="noStrike" kern="1200" dirty="0" smtClean="0">
                          <a:effectLst/>
                        </a:rPr>
                        <a:t> степени)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1 211</a:t>
                      </a:r>
                      <a:endParaRPr lang="ru-RU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   технологических нарушений по сравнению с 6-тью месяцами 2021 года  на 626 случай-в связи с погодными условиями и по причине потребительских сетей. 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19089" y="3429000"/>
            <a:ext cx="8640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достижении показателей эффективности деятельности                        АО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АРЭК" по итогам 1 полугодия 202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года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019536"/>
              </p:ext>
            </p:extLst>
          </p:nvPr>
        </p:nvGraphicFramePr>
        <p:xfrm>
          <a:off x="293605" y="4149080"/>
          <a:ext cx="8640960" cy="14109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0040"/>
                <a:gridCol w="1902131"/>
                <a:gridCol w="1224136"/>
                <a:gridCol w="504056"/>
                <a:gridCol w="936104"/>
                <a:gridCol w="2304256"/>
                <a:gridCol w="1410237"/>
              </a:tblGrid>
              <a:tr h="5942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пп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 эффективности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года, предшествующему отчетному периоду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r>
                        <a:rPr lang="ru-RU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2022г.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       </a:t>
                      </a:r>
                    </a:p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 пол. 2022 .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соблюдения показателей качества и надежности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Причины несоблюдения показателей качества и надежности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4666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kern="1200" dirty="0" smtClean="0">
                          <a:effectLst/>
                        </a:rPr>
                        <a:t>Снижение износа (физического) основных фондов (активов), 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u="none" strike="noStrike" kern="1200" dirty="0" smtClean="0">
                        <a:effectLst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kern="1200" dirty="0" smtClean="0">
                          <a:effectLst/>
                        </a:rPr>
                        <a:t>ПС-74,2%     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kern="1200" dirty="0" smtClean="0">
                          <a:effectLst/>
                        </a:rPr>
                        <a:t>ВЛ-66%</a:t>
                      </a:r>
                      <a:endParaRPr lang="ru-RU" sz="100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u="none" strike="noStrike" kern="1200" dirty="0" smtClean="0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u="none" strike="noStrike" kern="1200" dirty="0" smtClean="0">
                        <a:effectLst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</a:rPr>
                        <a:t>ПС-71,1%     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</a:rPr>
                        <a:t>ВЛ-63,9%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00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kern="1200" dirty="0" smtClean="0">
                          <a:effectLst/>
                        </a:rPr>
                        <a:t>Снижение потерь, 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4,</a:t>
                      </a:r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3%</a:t>
                      </a:r>
                      <a:endParaRPr lang="ru-RU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0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4,</a:t>
                      </a:r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ru-RU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%</a:t>
                      </a:r>
                      <a:endParaRPr lang="ru-RU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Снижение % потерь по сравнению с 6-тью месяцами 2021 года на 0,2%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460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6619"/>
            <a:ext cx="8229600" cy="778098"/>
          </a:xfrm>
        </p:spPr>
        <p:txBody>
          <a:bodyPr>
            <a:noAutofit/>
          </a:bodyPr>
          <a:lstStyle/>
          <a:p>
            <a:r>
              <a:rPr lang="ru-RU" sz="1800" b="1" dirty="0">
                <a:cs typeface="Times New Roman" panose="02020603050405020304" pitchFamily="18" charset="0"/>
              </a:rPr>
              <a:t>Основные финансово-экономические  </a:t>
            </a:r>
            <a:r>
              <a:rPr lang="ru-RU" sz="1800" b="1" dirty="0" smtClean="0">
                <a:cs typeface="Times New Roman" panose="02020603050405020304" pitchFamily="18" charset="0"/>
              </a:rPr>
              <a:t>показатели</a:t>
            </a:r>
            <a:br>
              <a:rPr lang="ru-RU" sz="1800" b="1" dirty="0" smtClean="0">
                <a:cs typeface="Times New Roman" panose="02020603050405020304" pitchFamily="18" charset="0"/>
              </a:rPr>
            </a:br>
            <a:r>
              <a:rPr lang="ru-RU" sz="1800" b="1" dirty="0" smtClean="0">
                <a:cs typeface="Times New Roman" panose="02020603050405020304" pitchFamily="18" charset="0"/>
              </a:rPr>
              <a:t>деятельности </a:t>
            </a:r>
            <a:r>
              <a:rPr lang="ru-RU" sz="1800" b="1" dirty="0">
                <a:cs typeface="Times New Roman" panose="02020603050405020304" pitchFamily="18" charset="0"/>
              </a:rPr>
              <a:t>АО «АРЭК» за </a:t>
            </a:r>
            <a:r>
              <a:rPr lang="ru-RU" sz="1800" b="1" dirty="0" smtClean="0">
                <a:cs typeface="Times New Roman" panose="02020603050405020304" pitchFamily="18" charset="0"/>
              </a:rPr>
              <a:t>1 полугодие 2022</a:t>
            </a:r>
            <a:r>
              <a:rPr lang="en-US" sz="1800" b="1" dirty="0" smtClean="0"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cs typeface="Times New Roman" panose="02020603050405020304" pitchFamily="18" charset="0"/>
              </a:rPr>
              <a:t>года</a:t>
            </a:r>
            <a:r>
              <a:rPr lang="ru-RU" sz="1800" b="1" dirty="0">
                <a:cs typeface="Times New Roman" panose="02020603050405020304" pitchFamily="18" charset="0"/>
              </a:rPr>
              <a:t/>
            </a:r>
            <a:br>
              <a:rPr lang="ru-RU" sz="1800" b="1" dirty="0">
                <a:cs typeface="Times New Roman" panose="02020603050405020304" pitchFamily="18" charset="0"/>
              </a:rPr>
            </a:br>
            <a:endParaRPr lang="ru-RU" sz="1800" b="1" dirty="0"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84368" y="611633"/>
            <a:ext cx="8640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err="1" smtClean="0"/>
              <a:t>млн.тенге</a:t>
            </a:r>
            <a:endParaRPr lang="ru-RU" sz="10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18</a:t>
            </a:fld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873857"/>
              </p:ext>
            </p:extLst>
          </p:nvPr>
        </p:nvGraphicFramePr>
        <p:xfrm>
          <a:off x="755576" y="1052736"/>
          <a:ext cx="7920880" cy="47231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65504"/>
                <a:gridCol w="1803569"/>
                <a:gridCol w="1951807"/>
              </a:tblGrid>
              <a:tr h="4630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>
                          <a:effectLst/>
                        </a:rPr>
                        <a:t>Наименование показателей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700" b="1" u="none" strike="noStrike" dirty="0">
                          <a:effectLst/>
                        </a:rPr>
                        <a:t>За отчетный период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700" b="1" u="none" strike="noStrike" dirty="0">
                          <a:effectLst/>
                        </a:rPr>
                        <a:t>За предыдущий период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92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700" u="none" strike="noStrike">
                          <a:effectLst/>
                        </a:rPr>
                        <a:t>Выручка </a:t>
                      </a:r>
                      <a:endParaRPr lang="ru-RU" sz="1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>
                          <a:effectLst/>
                        </a:rPr>
                        <a:t>7 305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>
                          <a:effectLst/>
                        </a:rPr>
                        <a:t>6 483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2463">
                <a:tc>
                  <a:txBody>
                    <a:bodyPr/>
                    <a:lstStyle/>
                    <a:p>
                      <a:pPr algn="l" fontAlgn="t"/>
                      <a:r>
                        <a:rPr lang="ru-RU" sz="1700" u="none" strike="noStrike" dirty="0" smtClean="0">
                          <a:effectLst/>
                        </a:rPr>
                        <a:t>Себестоимость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>
                          <a:effectLst/>
                        </a:rPr>
                        <a:t>-4 971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>
                          <a:effectLst/>
                        </a:rPr>
                        <a:t>-3 956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2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700" b="1" u="none" strike="noStrike" dirty="0">
                          <a:effectLst/>
                        </a:rPr>
                        <a:t>Валовая прибыль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>
                          <a:effectLst/>
                        </a:rPr>
                        <a:t>2 334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>
                          <a:effectLst/>
                        </a:rPr>
                        <a:t>2 527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2463">
                <a:tc>
                  <a:txBody>
                    <a:bodyPr/>
                    <a:lstStyle/>
                    <a:p>
                      <a:pPr algn="l" fontAlgn="t"/>
                      <a:r>
                        <a:rPr lang="ru-RU" sz="1700" u="none" strike="noStrike" dirty="0">
                          <a:effectLst/>
                        </a:rPr>
                        <a:t>Расходы по реализации 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>
                          <a:effectLst/>
                        </a:rPr>
                        <a:t>-</a:t>
                      </a:r>
                      <a:endParaRPr lang="ru-RU" sz="1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>
                          <a:effectLst/>
                        </a:rPr>
                        <a:t>-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2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700" u="none" strike="noStrike" dirty="0">
                          <a:effectLst/>
                        </a:rPr>
                        <a:t>Административные расходы 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>
                          <a:effectLst/>
                        </a:rPr>
                        <a:t>-540</a:t>
                      </a:r>
                      <a:endParaRPr lang="ru-RU" sz="1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>
                          <a:effectLst/>
                        </a:rPr>
                        <a:t>-533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2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700" b="1" u="none" strike="noStrike" dirty="0">
                          <a:effectLst/>
                        </a:rPr>
                        <a:t>Итого операционная прибыль (убыток)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>
                          <a:effectLst/>
                        </a:rPr>
                        <a:t>1 794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>
                          <a:effectLst/>
                        </a:rPr>
                        <a:t>1 995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2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700" u="none" strike="noStrike">
                          <a:effectLst/>
                        </a:rPr>
                        <a:t>Прочие доходы (расходы)</a:t>
                      </a:r>
                      <a:endParaRPr lang="ru-RU" sz="1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>
                          <a:effectLst/>
                        </a:rPr>
                        <a:t>-5 095</a:t>
                      </a:r>
                      <a:endParaRPr lang="ru-RU" sz="1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>
                          <a:effectLst/>
                        </a:rPr>
                        <a:t>2 514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2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700" b="1" u="none" strike="noStrike" dirty="0">
                          <a:effectLst/>
                        </a:rPr>
                        <a:t>Прибыль (убыток) до налогообложения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>
                          <a:effectLst/>
                        </a:rPr>
                        <a:t>-3 301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>
                          <a:effectLst/>
                        </a:rPr>
                        <a:t>519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2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700" u="none" strike="noStrike" dirty="0">
                          <a:effectLst/>
                        </a:rPr>
                        <a:t>Расходы </a:t>
                      </a:r>
                      <a:r>
                        <a:rPr lang="ru-RU" sz="1700" u="none" strike="noStrike" dirty="0" smtClean="0">
                          <a:effectLst/>
                        </a:rPr>
                        <a:t>(-)/(</a:t>
                      </a:r>
                      <a:r>
                        <a:rPr lang="ru-RU" sz="1700" u="none" strike="noStrike" dirty="0">
                          <a:effectLst/>
                        </a:rPr>
                        <a:t>доходы (+)) по подоходному налогу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>
                          <a:effectLst/>
                        </a:rPr>
                        <a:t>19</a:t>
                      </a:r>
                      <a:endParaRPr lang="ru-RU" sz="1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u="none" strike="noStrike" dirty="0">
                          <a:effectLst/>
                        </a:rPr>
                        <a:t>-297</a:t>
                      </a:r>
                      <a:endParaRPr lang="ru-RU" sz="1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27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700" b="1" u="none" strike="noStrike" dirty="0">
                          <a:effectLst/>
                        </a:rPr>
                        <a:t>Прибыль (убыток) после </a:t>
                      </a:r>
                      <a:r>
                        <a:rPr lang="ru-RU" sz="1700" b="1" u="none" strike="noStrike" dirty="0" smtClean="0">
                          <a:effectLst/>
                        </a:rPr>
                        <a:t>налогообложения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>
                          <a:effectLst/>
                        </a:rPr>
                        <a:t>-3 282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>
                          <a:effectLst/>
                        </a:rPr>
                        <a:t>222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2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700" b="1" u="none" strike="noStrike">
                          <a:effectLst/>
                        </a:rPr>
                        <a:t>Прибыль за год </a:t>
                      </a:r>
                      <a:endParaRPr lang="ru-RU" sz="17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>
                          <a:effectLst/>
                        </a:rPr>
                        <a:t>-3 282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>
                          <a:effectLst/>
                        </a:rPr>
                        <a:t>222</a:t>
                      </a:r>
                      <a:endParaRPr lang="ru-RU" sz="1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240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3893160911"/>
              </p:ext>
            </p:extLst>
          </p:nvPr>
        </p:nvGraphicFramePr>
        <p:xfrm>
          <a:off x="4427984" y="3140968"/>
          <a:ext cx="4572000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014969414"/>
              </p:ext>
            </p:extLst>
          </p:nvPr>
        </p:nvGraphicFramePr>
        <p:xfrm>
          <a:off x="4598469" y="3429000"/>
          <a:ext cx="3744416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55712" y="967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предоставляемых регулируемых услуг по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передачи электроэнергии по сетям АО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«АРЭК» за 1 полугодие 202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года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793633896"/>
              </p:ext>
            </p:extLst>
          </p:nvPr>
        </p:nvGraphicFramePr>
        <p:xfrm>
          <a:off x="-19284" y="3068960"/>
          <a:ext cx="4896544" cy="35606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87853654"/>
              </p:ext>
            </p:extLst>
          </p:nvPr>
        </p:nvGraphicFramePr>
        <p:xfrm>
          <a:off x="740254" y="3501008"/>
          <a:ext cx="2808312" cy="2840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778169"/>
              </p:ext>
            </p:extLst>
          </p:nvPr>
        </p:nvGraphicFramePr>
        <p:xfrm>
          <a:off x="323528" y="692696"/>
          <a:ext cx="8640959" cy="2011680"/>
        </p:xfrm>
        <a:graphic>
          <a:graphicData uri="http://schemas.openxmlformats.org/drawingml/2006/table">
            <a:tbl>
              <a:tblPr/>
              <a:tblGrid>
                <a:gridCol w="3672408"/>
                <a:gridCol w="792088"/>
                <a:gridCol w="1080120"/>
                <a:gridCol w="720080"/>
                <a:gridCol w="1152128"/>
                <a:gridCol w="1224135"/>
              </a:tblGrid>
              <a:tr h="161884"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Потребители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rgbClr val="16357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r>
                        <a:rPr lang="en-US" sz="1400" b="1" u="none" strike="noStrike" kern="1200" dirty="0" smtClean="0">
                          <a:solidFill>
                            <a:srgbClr val="16357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400" b="1" u="none" strike="noStrike" kern="1200" dirty="0" smtClean="0">
                          <a:solidFill>
                            <a:srgbClr val="16357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1" u="none" strike="noStrike" kern="1200" dirty="0">
                          <a:solidFill>
                            <a:srgbClr val="16357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% выполнения</a:t>
                      </a:r>
                      <a:endParaRPr lang="ru-RU" sz="1400" b="1" u="none" strike="noStrike" kern="1200" dirty="0">
                        <a:solidFill>
                          <a:srgbClr val="163574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8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принято УО</a:t>
                      </a:r>
                      <a:endParaRPr lang="ru-RU" sz="1400" b="1" u="none" strike="noStrike" kern="1200" dirty="0">
                        <a:solidFill>
                          <a:srgbClr val="163574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Факт 6 мес.202</a:t>
                      </a:r>
                      <a:r>
                        <a:rPr lang="en-US" sz="1400" b="1" u="none" strike="noStrike" kern="1200" dirty="0" smtClean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b="1" u="none" strike="noStrike" kern="1200" dirty="0" smtClean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г.</a:t>
                      </a:r>
                      <a:endParaRPr lang="ru-RU" sz="1400" b="1" u="none" strike="noStrike" kern="1200" dirty="0">
                        <a:solidFill>
                          <a:srgbClr val="163574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u="none" strike="noStrike" kern="1200" dirty="0">
                        <a:solidFill>
                          <a:srgbClr val="16357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8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к-во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млн.кВтч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к-во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млн.кВтч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u="none" strike="noStrike" kern="1200" dirty="0">
                        <a:solidFill>
                          <a:srgbClr val="16357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8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Прямые потребители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156,9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18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Энергопередающие организации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259,6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618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Энергоснабжающие организации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2 259,9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1 201,2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9891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Энергопроизводящие организации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1673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2 692,4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1 362,9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602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7504" y="188640"/>
            <a:ext cx="8856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информация о субъекте естественной монополии-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характеристики АО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«АРЭК»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491504"/>
              </p:ext>
            </p:extLst>
          </p:nvPr>
        </p:nvGraphicFramePr>
        <p:xfrm>
          <a:off x="107504" y="1052736"/>
          <a:ext cx="8928994" cy="5434623"/>
        </p:xfrm>
        <a:graphic>
          <a:graphicData uri="http://schemas.openxmlformats.org/drawingml/2006/table">
            <a:tbl>
              <a:tblPr>
                <a:tableStyleId>{8FD4443E-F989-4FC4-A0C8-D5A2AF1F390B}</a:tableStyleId>
              </a:tblPr>
              <a:tblGrid>
                <a:gridCol w="5976667"/>
                <a:gridCol w="1512168"/>
                <a:gridCol w="1440159"/>
              </a:tblGrid>
              <a:tr h="2495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 изм.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</a:t>
                      </a:r>
                      <a:r>
                        <a:rPr lang="en-US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.2</a:t>
                      </a:r>
                      <a:r>
                        <a:rPr lang="en-US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</a:t>
                      </a:r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условных единиц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ед.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111,9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протяженность линий электропередачи-всего, в том числе: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тыс.км</a:t>
                      </a: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20,198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95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ЛЭП - 110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тыс.км.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2,507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ЛЭП - 35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тыс.км</a:t>
                      </a: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5,176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ЛЭП - 10-0,4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тыс.км</a:t>
                      </a: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12,515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74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количество подстанций-всего, в том числе: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546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 - 220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 - 110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52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 - 35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188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 - 35/0,4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 - 6 - 20/0,4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3 299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18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Суммарная мощность подстанций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МВА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2 841,8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передачи электроэнергии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</a:t>
                      </a:r>
                      <a:r>
                        <a:rPr lang="ru-RU" sz="14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кВтч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1 362,9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746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Фактические потери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</a:t>
                      </a:r>
                      <a:r>
                        <a:rPr lang="ru-RU" sz="14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кВтч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61,9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74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4,34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746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Нормативные технические потери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</a:t>
                      </a:r>
                      <a:r>
                        <a:rPr lang="ru-RU" sz="14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кВтч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149,</a:t>
                      </a:r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74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5,6</a:t>
                      </a:r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99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Площадь зоны обслуживания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км2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114</a:t>
                      </a:r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,4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03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Списочная численность персонала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069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421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20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5098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потребителями</a:t>
            </a:r>
          </a:p>
        </p:txBody>
      </p:sp>
      <p:sp>
        <p:nvSpPr>
          <p:cNvPr id="6" name="Блок-схема: документ 5"/>
          <p:cNvSpPr/>
          <p:nvPr/>
        </p:nvSpPr>
        <p:spPr>
          <a:xfrm>
            <a:off x="827584" y="578297"/>
            <a:ext cx="7272808" cy="4824536"/>
          </a:xfrm>
          <a:prstGeom prst="flowChartDocumen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52400" dist="63500" dir="18900000" sx="101000" sy="101000" algn="bl" rotWithShape="0">
              <a:prstClr val="black">
                <a:alpha val="30000"/>
              </a:prstClr>
            </a:outerShdw>
          </a:effectLst>
          <a:scene3d>
            <a:camera prst="orthographicFront">
              <a:rot lat="0" lon="600000" rev="0"/>
            </a:camera>
            <a:lightRig rig="glow" dir="t">
              <a:rot lat="0" lon="0" rev="4800000"/>
            </a:lightRig>
          </a:scene3d>
          <a:sp3d extrusionH="184150" prstMaterial="metal">
            <a:bevelT/>
            <a:extrusionClr>
              <a:schemeClr val="bg2">
                <a:lumMod val="50000"/>
              </a:schemeClr>
            </a:extrusionClr>
            <a:contourClr>
              <a:schemeClr val="accent4">
                <a:lumMod val="40000"/>
                <a:lumOff val="6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23628" y="1340768"/>
            <a:ext cx="648072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работа с потребителями заключается в обеспечении надежности и качества передаваемой электрической энергии по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энергооборудованию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сетям АО "Акмолинская РЭК". 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частота, температурный режим и режим нагрузок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202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соответствовал ГОСТу 13109-7 "Нормы качества электрической энергии в системах электроснабжения общего назначения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Выявляемые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рабочем порядке несоответствия устранялись работниками АО "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Акмолинская РЭК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незамедлительно.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отчетный период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касательно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передаваемой электрической энергии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обращений от граждан не поступало. Аварий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сетях и энергооборудовании АО «Акмолинская РЭК» 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полугодии 202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года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нет. Отказов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степени – нет. Отказов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степени –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1 211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328" r="1" b="23793"/>
          <a:stretch/>
        </p:blipFill>
        <p:spPr>
          <a:xfrm>
            <a:off x="1935126" y="5402832"/>
            <a:ext cx="5365972" cy="130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85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21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95636" y="38603"/>
            <a:ext cx="6552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Перспектива деятельности АО «АРЭК»</a:t>
            </a:r>
            <a:endParaRPr lang="ru-RU" sz="2000" b="1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973950860"/>
              </p:ext>
            </p:extLst>
          </p:nvPr>
        </p:nvGraphicFramePr>
        <p:xfrm>
          <a:off x="30067" y="260648"/>
          <a:ext cx="9018240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771800" y="548680"/>
            <a:ext cx="6264696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Основные задачи АО </a:t>
            </a:r>
            <a:r>
              <a:rPr lang="ru-RU" sz="1600" b="1" dirty="0" smtClean="0"/>
              <a:t>"АРЭК</a:t>
            </a:r>
            <a:r>
              <a:rPr lang="ru-RU" sz="1600" b="1" dirty="0"/>
              <a:t>"  на перспективу</a:t>
            </a:r>
            <a:r>
              <a:rPr lang="ru-RU" sz="1600" dirty="0"/>
              <a:t>: </a:t>
            </a:r>
            <a:endParaRPr lang="ru-RU" sz="1600" dirty="0" smtClean="0"/>
          </a:p>
          <a:p>
            <a:r>
              <a:rPr lang="ru-RU" sz="1500" dirty="0"/>
              <a:t>Совместным приказом РГУ ДКРЕМ ЗК МНЭ РК по </a:t>
            </a:r>
            <a:r>
              <a:rPr lang="ru-RU" sz="1500" dirty="0" err="1"/>
              <a:t>Акмолинской</a:t>
            </a:r>
            <a:r>
              <a:rPr lang="ru-RU" sz="1500" dirty="0"/>
              <a:t> области и Министерством Энергетики РК от </a:t>
            </a:r>
            <a:r>
              <a:rPr lang="ru-RU" sz="1500" dirty="0" smtClean="0"/>
              <a:t>29 апреля 2021 года №55-ОД </a:t>
            </a:r>
            <a:r>
              <a:rPr lang="ru-RU" sz="1500" dirty="0"/>
              <a:t>была утверждена инвестиционная программа АО «</a:t>
            </a:r>
            <a:r>
              <a:rPr lang="ru-RU" sz="1500" dirty="0" err="1"/>
              <a:t>Акмолинская</a:t>
            </a:r>
            <a:r>
              <a:rPr lang="ru-RU" sz="1500" dirty="0"/>
              <a:t> РЭК» на 2021 – 2025 годы. Общая стоимость инвестиционной программы за указанный период составляет </a:t>
            </a:r>
            <a:r>
              <a:rPr lang="ru-RU" sz="1500" dirty="0" smtClean="0"/>
              <a:t>       27 296,1 </a:t>
            </a:r>
            <a:r>
              <a:rPr lang="ru-RU" sz="1500" dirty="0" err="1" smtClean="0"/>
              <a:t>млн.тенге</a:t>
            </a:r>
            <a:r>
              <a:rPr lang="ru-RU" sz="1500" dirty="0"/>
              <a:t>. сумма инвестиций к освоению в </a:t>
            </a:r>
            <a:r>
              <a:rPr lang="ru-RU" sz="1500" dirty="0" smtClean="0"/>
              <a:t>202</a:t>
            </a:r>
            <a:r>
              <a:rPr lang="en-US" sz="1500" dirty="0" smtClean="0"/>
              <a:t>2</a:t>
            </a:r>
            <a:r>
              <a:rPr lang="ru-RU" sz="1500" dirty="0" smtClean="0"/>
              <a:t> </a:t>
            </a:r>
            <a:r>
              <a:rPr lang="ru-RU" sz="1500" dirty="0"/>
              <a:t>году составит </a:t>
            </a:r>
            <a:r>
              <a:rPr lang="en-US" sz="1500" dirty="0" smtClean="0"/>
              <a:t>4 907,7</a:t>
            </a:r>
            <a:r>
              <a:rPr lang="ru-RU" sz="1500" dirty="0" err="1" smtClean="0"/>
              <a:t>млн.тенге</a:t>
            </a:r>
            <a:r>
              <a:rPr lang="ru-RU" sz="1500" dirty="0"/>
              <a:t>.</a:t>
            </a:r>
          </a:p>
        </p:txBody>
      </p:sp>
      <p:sp>
        <p:nvSpPr>
          <p:cNvPr id="10" name="Пирог 9"/>
          <p:cNvSpPr/>
          <p:nvPr/>
        </p:nvSpPr>
        <p:spPr>
          <a:xfrm>
            <a:off x="971600" y="2481605"/>
            <a:ext cx="3517110" cy="3517110"/>
          </a:xfrm>
          <a:prstGeom prst="pie">
            <a:avLst>
              <a:gd name="adj1" fmla="val 5400000"/>
              <a:gd name="adj2" fmla="val 1620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928412"/>
              <a:satOff val="-28205"/>
              <a:lumOff val="9314"/>
              <a:alphaOff val="0"/>
            </a:schemeClr>
          </a:fillRef>
          <a:effectRef idx="0">
            <a:schemeClr val="accent4">
              <a:hueOff val="928412"/>
              <a:satOff val="-28205"/>
              <a:lumOff val="9314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1" name="Группа 10"/>
          <p:cNvGrpSpPr/>
          <p:nvPr/>
        </p:nvGrpSpPr>
        <p:grpSpPr>
          <a:xfrm>
            <a:off x="2730155" y="2481605"/>
            <a:ext cx="6312767" cy="3517110"/>
            <a:chOff x="2705472" y="2175092"/>
            <a:chExt cx="6312767" cy="3517110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2705472" y="2175092"/>
              <a:ext cx="6312767" cy="3517110"/>
            </a:xfrm>
            <a:prstGeom prst="rect">
              <a:avLst/>
            </a:prstGeom>
          </p:spPr>
          <p:style>
            <a:lnRef idx="2">
              <a:schemeClr val="accent4">
                <a:hueOff val="928412"/>
                <a:satOff val="-28205"/>
                <a:lumOff val="9314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Прямоугольник 12"/>
            <p:cNvSpPr/>
            <p:nvPr/>
          </p:nvSpPr>
          <p:spPr>
            <a:xfrm>
              <a:off x="2705472" y="2175092"/>
              <a:ext cx="6312767" cy="16232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247650" rIns="247650" bIns="24765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6500" kern="12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771451" y="2522569"/>
            <a:ext cx="6227150" cy="16004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/>
              <a:t>Основные направления  утвержденного инвестиционного проекта : </a:t>
            </a:r>
            <a:r>
              <a:rPr lang="ru-RU" sz="1400" dirty="0"/>
              <a:t>Основное направление инвестиций:</a:t>
            </a:r>
          </a:p>
          <a:p>
            <a:r>
              <a:rPr lang="ru-RU" sz="1400" dirty="0"/>
              <a:t> строительство и техническая модернизация основного энергетического оборудования – </a:t>
            </a:r>
            <a:r>
              <a:rPr lang="ru-RU" sz="1400" dirty="0" smtClean="0"/>
              <a:t>59,1%; техническая </a:t>
            </a:r>
            <a:r>
              <a:rPr lang="ru-RU" sz="1400" dirty="0"/>
              <a:t>модернизация автоматизированной системы контроля и учёта электроэнергии – </a:t>
            </a:r>
            <a:r>
              <a:rPr lang="ru-RU" sz="1400" dirty="0" smtClean="0"/>
              <a:t>6%;</a:t>
            </a:r>
            <a:r>
              <a:rPr lang="en-US" sz="1400" dirty="0" smtClean="0"/>
              <a:t> </a:t>
            </a:r>
            <a:r>
              <a:rPr lang="ru-RU" sz="1400" dirty="0" smtClean="0"/>
              <a:t>приобретение </a:t>
            </a:r>
            <a:r>
              <a:rPr lang="ru-RU" sz="1400" dirty="0" err="1"/>
              <a:t>спец.техники</a:t>
            </a:r>
            <a:r>
              <a:rPr lang="ru-RU" sz="1400" dirty="0"/>
              <a:t>, измерительных приборов и прочих ОС - </a:t>
            </a:r>
            <a:r>
              <a:rPr lang="ru-RU" sz="1400" dirty="0" smtClean="0"/>
              <a:t>9,9%;</a:t>
            </a:r>
            <a:r>
              <a:rPr lang="en-US" sz="1400" dirty="0" smtClean="0"/>
              <a:t> </a:t>
            </a:r>
            <a:r>
              <a:rPr lang="ru-RU" sz="1400" dirty="0" smtClean="0"/>
              <a:t>прочие </a:t>
            </a:r>
            <a:r>
              <a:rPr lang="ru-RU" sz="1400" dirty="0"/>
              <a:t>– </a:t>
            </a:r>
            <a:r>
              <a:rPr lang="ru-RU" sz="1400" dirty="0" smtClean="0"/>
              <a:t>25,0%. </a:t>
            </a:r>
            <a:endParaRPr lang="ru-RU" sz="1400" dirty="0"/>
          </a:p>
        </p:txBody>
      </p:sp>
      <p:sp>
        <p:nvSpPr>
          <p:cNvPr id="15" name="Пирог 14"/>
          <p:cNvSpPr/>
          <p:nvPr/>
        </p:nvSpPr>
        <p:spPr>
          <a:xfrm>
            <a:off x="1918514" y="4222077"/>
            <a:ext cx="1623281" cy="1630667"/>
          </a:xfrm>
          <a:prstGeom prst="pie">
            <a:avLst>
              <a:gd name="adj1" fmla="val 5400000"/>
              <a:gd name="adj2" fmla="val 1620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856823"/>
              <a:satOff val="-56410"/>
              <a:lumOff val="18628"/>
              <a:alphaOff val="0"/>
            </a:schemeClr>
          </a:fillRef>
          <a:effectRef idx="0">
            <a:schemeClr val="accent4">
              <a:hueOff val="1856823"/>
              <a:satOff val="-56410"/>
              <a:lumOff val="18628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6" name="Группа 15"/>
          <p:cNvGrpSpPr/>
          <p:nvPr/>
        </p:nvGrpSpPr>
        <p:grpSpPr>
          <a:xfrm>
            <a:off x="2722363" y="4242504"/>
            <a:ext cx="6312767" cy="1579694"/>
            <a:chOff x="2618545" y="5072500"/>
            <a:chExt cx="6312767" cy="1265315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2618545" y="5072500"/>
              <a:ext cx="6312767" cy="1265315"/>
            </a:xfrm>
            <a:prstGeom prst="rect">
              <a:avLst/>
            </a:prstGeom>
          </p:spPr>
          <p:style>
            <a:lnRef idx="2">
              <a:schemeClr val="accent4">
                <a:hueOff val="1856823"/>
                <a:satOff val="-56410"/>
                <a:lumOff val="18628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2618545" y="5072500"/>
              <a:ext cx="6312767" cy="12653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7170" tIns="217170" rIns="21717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700" kern="12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771800" y="4383738"/>
            <a:ext cx="6189604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/>
              <a:t>Основная цель реализации </a:t>
            </a:r>
            <a:r>
              <a:rPr lang="ru-RU" sz="1400" b="1" dirty="0" smtClean="0"/>
              <a:t>инвестиционного </a:t>
            </a:r>
            <a:r>
              <a:rPr lang="ru-RU" sz="1400" b="1" dirty="0"/>
              <a:t>проекта: </a:t>
            </a:r>
            <a:r>
              <a:rPr lang="ru-RU" sz="1400" dirty="0"/>
              <a:t>Обеспечение надежности работы электрооборудования подстанций и линий электропередачи посредством надлежащего технического обслуживания, текущего и капитальных ремонтов активов, а также их обновления и </a:t>
            </a:r>
            <a:r>
              <a:rPr lang="ru-RU" sz="1400" dirty="0" smtClean="0"/>
              <a:t>реконструкции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52703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9512" y="188640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исполнении утвержденной инвестиционной программы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2021-2025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г.г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 итогам 1 полугодия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134942"/>
              </p:ext>
            </p:extLst>
          </p:nvPr>
        </p:nvGraphicFramePr>
        <p:xfrm>
          <a:off x="179512" y="896526"/>
          <a:ext cx="8568951" cy="58855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1679"/>
                <a:gridCol w="697498"/>
                <a:gridCol w="697498"/>
                <a:gridCol w="354467"/>
                <a:gridCol w="457378"/>
                <a:gridCol w="434508"/>
                <a:gridCol w="445942"/>
                <a:gridCol w="537417"/>
                <a:gridCol w="452802"/>
                <a:gridCol w="452802"/>
                <a:gridCol w="522625"/>
                <a:gridCol w="1224136"/>
                <a:gridCol w="357175"/>
                <a:gridCol w="578929"/>
                <a:gridCol w="431873"/>
                <a:gridCol w="432222"/>
              </a:tblGrid>
              <a:tr h="21936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№ п/п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Информация о плановых и фактических объемах предоставления регулируемых услуг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отчёт о прибылях и убытках, тыс. тенге (операцион ная прибыль)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Сумма инвестиционной программы (проекта), тыс. тенге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Информация а фактических условиях и размерах финансирования инвестиционной прогаммы (проекта), тыс. тенге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68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наименование регулируемых услуг и обслуживаемая территория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наименование мероприятий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единица измерения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кол-во в натуральных показателях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период предоставления услуги в рамках инвестиционной программы (проекта)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собственные средства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заёмные средства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бюджетные средства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5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план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факт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план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факт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откл.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причины </a:t>
                      </a:r>
                      <a:r>
                        <a:rPr lang="ru-RU" sz="800" u="none" strike="noStrike" dirty="0" err="1">
                          <a:effectLst/>
                        </a:rPr>
                        <a:t>откл</a:t>
                      </a:r>
                      <a:r>
                        <a:rPr lang="ru-RU" sz="800" u="none" strike="noStrike" dirty="0">
                          <a:effectLst/>
                        </a:rPr>
                        <a:t>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амортизация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прибыль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42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742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</a:rPr>
                        <a:t>Услуги по передаче электрической энергии по сетям АО "АРЭК"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Всего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</a:rPr>
                        <a:t>2022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</a:rPr>
                        <a:t>1 793 803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4 907 708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994 687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-3 913 021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161 863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 smtClean="0">
                          <a:effectLst/>
                        </a:rPr>
                        <a:t>832 825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774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Техническая  модернизация  ПС-35 кВ и выше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шт.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666 445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-666 445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В  период январь-июнь Компания согласно Правилам  осуществления деятельности СЕМ №73 проводила  тендерные процедуры, заключала договора на прставку ТМЦ. Сроки поставки ТМЦ до 90 дней.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87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Строительство ВЛ 35 кВ и выше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км.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0,00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210 551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210 551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Завершение 2-ой очереди строительства ВЛ 110 кВ "Макинск-Никольская". Будет учтено при корректировки ИП.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210 551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5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Техническая модернизация сетей 0,4-10 кВ 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км/КТП/реклоузер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46,67/30/2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928 029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52 335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-875 694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</a:rPr>
                        <a:t>В  период январь-июнь Компания согласно Правилам  осуществления деятельности СЕМ №73 проводила  тендерные процедуры, заключала договора на </a:t>
                      </a:r>
                      <a:r>
                        <a:rPr lang="ru-RU" sz="800" u="none" strike="noStrike" dirty="0" err="1">
                          <a:effectLst/>
                        </a:rPr>
                        <a:t>прставку</a:t>
                      </a:r>
                      <a:r>
                        <a:rPr lang="ru-RU" sz="800" u="none" strike="noStrike" dirty="0">
                          <a:effectLst/>
                        </a:rPr>
                        <a:t> ТМЦ. Сроки поставки ТМЦ до 90 дней.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52 335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93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Капитальный ремонт энергооборудования и ЛЭП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км/шт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2 369,7/639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141,7/33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828 602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84 070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-744 532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84 070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2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Техническуая  модернизация оборудования и средств системы АСКУЭ 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шт.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1 719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294 525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10 927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-283 598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10 927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381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9512" y="188640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об исполнении утвержденной инвестиционной программы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2021-2025 г.г. по итогам 1 полугодия 202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года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продолжение)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977767"/>
              </p:ext>
            </p:extLst>
          </p:nvPr>
        </p:nvGraphicFramePr>
        <p:xfrm>
          <a:off x="179512" y="896526"/>
          <a:ext cx="8568951" cy="58844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1679"/>
                <a:gridCol w="697498"/>
                <a:gridCol w="697498"/>
                <a:gridCol w="354467"/>
                <a:gridCol w="457378"/>
                <a:gridCol w="434508"/>
                <a:gridCol w="445942"/>
                <a:gridCol w="537417"/>
                <a:gridCol w="452802"/>
                <a:gridCol w="452802"/>
                <a:gridCol w="522625"/>
                <a:gridCol w="1224136"/>
                <a:gridCol w="357175"/>
                <a:gridCol w="578929"/>
                <a:gridCol w="431873"/>
                <a:gridCol w="432222"/>
              </a:tblGrid>
              <a:tr h="21936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№ п/п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Информация о плановых и фактических объемах предоставления регулируемых услуг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отчёт о прибылях и убытках, тыс. тенге (операцион ная прибыль)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Сумма инвестиционной программы (проекта), тыс. тенге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Информация а фактических условиях и размерах финансирования инвестиционной прогаммы (проекта), тыс. тенге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68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наименование регулируемых услуг и обслуживаемая территория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наименование мероприятий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единица измерения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кол-во в натуральных показателях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период предоставления услуги в рамках инвестиционной программы (проекта)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собственные средства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заёмные средства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бюджетные средства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5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план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факт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план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факт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откл.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причины </a:t>
                      </a:r>
                      <a:r>
                        <a:rPr lang="ru-RU" sz="800" u="none" strike="noStrike" dirty="0" err="1">
                          <a:effectLst/>
                        </a:rPr>
                        <a:t>откл</a:t>
                      </a:r>
                      <a:r>
                        <a:rPr lang="ru-RU" sz="800" u="none" strike="noStrike" dirty="0">
                          <a:effectLst/>
                        </a:rPr>
                        <a:t>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амортизация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прибыль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42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5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u="none" strike="noStrike" dirty="0" smtClean="0">
                          <a:effectLst/>
                        </a:rPr>
                        <a:t>Услуги по передаче электрической энергии по сетям АО "АРЭК"</a:t>
                      </a:r>
                      <a:endParaRPr lang="ru-RU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t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Капитальный ремонт зданий и сооружений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шт.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algn="ctr" fontAlgn="t"/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>
                  <a:txBody>
                    <a:bodyPr/>
                    <a:lstStyle/>
                    <a:p>
                      <a:pPr algn="ctr" fontAlgn="t"/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204 736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14 530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-190 206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 fontAlgn="t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14 530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93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Техническая  модернизация, строительство средств связи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шт.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118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266 969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-266 969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5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Замена  трансформаторов  25-63 кВа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шт.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4 853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-4 853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5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Приобретение измерительных приборов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шт.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56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13 080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-13 080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5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Приобретение вычислительный техники, НМА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шт.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212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46 253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10 680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-35 573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10 680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2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Приобретение спецтехники, автотранспорта, механизмов и оборудования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шт.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425 602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-425 602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5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</a:rPr>
                        <a:t>Выплаты по обязательствам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1 228 614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 smtClean="0">
                          <a:effectLst/>
                        </a:rPr>
                        <a:t>611 594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 smtClean="0">
                          <a:effectLst/>
                        </a:rPr>
                        <a:t>-</a:t>
                      </a:r>
                      <a:r>
                        <a:rPr lang="en-US" sz="800" u="none" strike="noStrike" dirty="0" smtClean="0">
                          <a:effectLst/>
                        </a:rPr>
                        <a:t>617 02</a:t>
                      </a:r>
                      <a:r>
                        <a:rPr lang="ru-RU" sz="800" u="none" strike="noStrike" dirty="0" smtClean="0">
                          <a:effectLst/>
                        </a:rPr>
                        <a:t>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 smtClean="0">
                          <a:effectLst/>
                        </a:rPr>
                        <a:t>выплаты согласно графику (июль-декабрь)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 smtClean="0">
                          <a:effectLst/>
                        </a:rPr>
                        <a:t>611 594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914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9512" y="188640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 исполнении утвержденной инвестиционной программы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2021-2025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г.г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 итогам 1 полугодия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года(продолжение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868878"/>
              </p:ext>
            </p:extLst>
          </p:nvPr>
        </p:nvGraphicFramePr>
        <p:xfrm>
          <a:off x="179512" y="896526"/>
          <a:ext cx="8712969" cy="48657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4353"/>
                <a:gridCol w="684353"/>
                <a:gridCol w="684353"/>
                <a:gridCol w="667662"/>
                <a:gridCol w="684353"/>
                <a:gridCol w="767809"/>
                <a:gridCol w="784499"/>
                <a:gridCol w="784499"/>
                <a:gridCol w="1418777"/>
                <a:gridCol w="1552311"/>
              </a:tblGrid>
              <a:tr h="219362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Информация о сопоставлении фактических показателей исполнения инвестиционной программы (проекта) с показателями, утверждёнными в инвестиционной программе (</a:t>
                      </a:r>
                      <a:r>
                        <a:rPr lang="ru-RU" sz="800" u="none" strike="noStrike" dirty="0" err="1">
                          <a:effectLst/>
                        </a:rPr>
                        <a:t>прокте</a:t>
                      </a:r>
                      <a:r>
                        <a:rPr lang="ru-RU" sz="800" u="none" strike="noStrike" dirty="0">
                          <a:effectLst/>
                        </a:rPr>
                        <a:t>)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Разъяснение причин отклонения достигнутых фактических показателей от показателей в утверждённой инвестиционной программе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Оценка повышения качества и надёжности предоставляемых регулируемых услуг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9680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Снижение расхода сырья, материалов, топлива и энергии в натуральном выражении в зависимости от утвержденной инвестиционной программы*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Снижение износа (физического) основных фондов (активов), %, по годам реализации в зависимости от утверждённой программы (проекта)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Снижение потерь, %, по годам реализации в зависимости от утверждённой программы (проекта)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</a:rPr>
                        <a:t>Снижение аварийности по годам реализации в зависимости от утверждённой программы (проекта)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45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факт прошлого года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факт текущего года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факт прошлого года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факт текущего года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факт прошлого года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факт текущего года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факт прошлого года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факт текущего года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42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19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67855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</a:rPr>
                        <a:t> 60,8 млн. кВтч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</a:rPr>
                        <a:t>61,9 млн. кВтч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</a:rPr>
                        <a:t>ПС-74,2%      ВЛ-66%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ПС-71,1%      ВЛ-63,9%</a:t>
                      </a:r>
                      <a:endParaRPr lang="ru-RU" sz="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</a:rPr>
                        <a:t>4,53%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</a:rPr>
                        <a:t>4,34%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</a:rPr>
                        <a:t>технологи -ческие нарушения-    585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</a:rPr>
                        <a:t>технологи -</a:t>
                      </a:r>
                      <a:r>
                        <a:rPr lang="ru-RU" sz="800" u="none" strike="noStrike" dirty="0" err="1">
                          <a:effectLst/>
                        </a:rPr>
                        <a:t>ческие</a:t>
                      </a:r>
                      <a:r>
                        <a:rPr lang="ru-RU" sz="800" u="none" strike="noStrike" dirty="0">
                          <a:effectLst/>
                        </a:rPr>
                        <a:t> нарушения - 1 211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1)  Увеличение  потерь по сравнению с 6-тью месяцами  2021 года на 1,1 млн. кВтч обусловлено   ростом объема передачи по сетям; </a:t>
                      </a:r>
                      <a:br>
                        <a:rPr lang="ru-RU" sz="800" u="none" strike="noStrike">
                          <a:effectLst/>
                        </a:rPr>
                      </a:br>
                      <a:r>
                        <a:rPr lang="ru-RU" sz="800" u="none" strike="noStrike">
                          <a:effectLst/>
                        </a:rPr>
                        <a:t>2) Снижение % потерь по сравнению с 6-тью месяцами 2021 года на 0,2%;</a:t>
                      </a:r>
                      <a:br>
                        <a:rPr lang="ru-RU" sz="800" u="none" strike="noStrike">
                          <a:effectLst/>
                        </a:rPr>
                      </a:br>
                      <a:r>
                        <a:rPr lang="ru-RU" sz="800" u="none" strike="noStrike">
                          <a:effectLst/>
                        </a:rPr>
                        <a:t>3) Рост   технологических нарушений по сравнению с 6-тью месяцами 2021 года  на 626 случай-в связи с погодными условиями и по причине потребительских сетей. 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226" marR="3226" marT="32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255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6</a:t>
            </a:fld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>
            <a:normAutofit fontScale="90000"/>
          </a:bodyPr>
          <a:lstStyle/>
          <a:p>
            <a:r>
              <a:rPr lang="ru-RU" altLang="ru-RU" sz="2000" b="1" dirty="0" smtClean="0"/>
              <a:t>Техническая модернизация ПС 35кВ и выше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724054"/>
            <a:ext cx="3744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ПС </a:t>
            </a:r>
            <a:r>
              <a:rPr lang="ru-RU" b="1" dirty="0"/>
              <a:t>110/35/10кВ «Воздвиженка»</a:t>
            </a:r>
          </a:p>
        </p:txBody>
      </p:sp>
      <p:pic>
        <p:nvPicPr>
          <p:cNvPr id="11266" name="Picture 2" descr="ПС Воздвиженка (1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762084"/>
            <a:ext cx="4032450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9512" y="1106516"/>
            <a:ext cx="3816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до </a:t>
            </a:r>
            <a:r>
              <a:rPr lang="ru-RU" dirty="0"/>
              <a:t>замены трансформаторов тока 110 </a:t>
            </a:r>
            <a:r>
              <a:rPr lang="ru-RU" dirty="0" err="1"/>
              <a:t>кВ</a:t>
            </a:r>
            <a:endParaRPr lang="ru-RU" dirty="0"/>
          </a:p>
          <a:p>
            <a:r>
              <a:rPr lang="ru-RU" dirty="0"/>
              <a:t> 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788024" y="1106516"/>
            <a:ext cx="428491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до замены трансформаторов напряжения 35 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кВ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11267" name="Picture 3" descr="ПС Воздвиженка (2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62084"/>
            <a:ext cx="4176464" cy="178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044803" y="3613666"/>
            <a:ext cx="30267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ПС 110/10кВ «</a:t>
            </a:r>
            <a:r>
              <a:rPr lang="ru-RU" b="1" dirty="0" err="1"/>
              <a:t>Урюпинка</a:t>
            </a:r>
            <a:r>
              <a:rPr lang="ru-RU" b="1" dirty="0"/>
              <a:t>»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71879" y="3869155"/>
            <a:ext cx="34360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до </a:t>
            </a:r>
            <a:r>
              <a:rPr lang="ru-RU" dirty="0"/>
              <a:t>замены трансформаторов </a:t>
            </a:r>
            <a:endParaRPr lang="ru-RU" dirty="0" smtClean="0"/>
          </a:p>
          <a:p>
            <a:pPr algn="ctr"/>
            <a:r>
              <a:rPr lang="ru-RU" dirty="0" smtClean="0"/>
              <a:t>тока </a:t>
            </a:r>
            <a:r>
              <a:rPr lang="ru-RU" dirty="0"/>
              <a:t>110 </a:t>
            </a:r>
            <a:r>
              <a:rPr lang="ru-RU" dirty="0" err="1" smtClean="0"/>
              <a:t>кВ</a:t>
            </a:r>
            <a:endParaRPr lang="ru-RU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995936" y="4002199"/>
            <a:ext cx="519033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до замены трансформаторов напряжения 10 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кВ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11269" name="Picture 5" descr="Урюпинка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70" y="4515486"/>
            <a:ext cx="2427913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 descr="Урюпинка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515486"/>
            <a:ext cx="200365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 descr="Урюпинка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515486"/>
            <a:ext cx="1872208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5682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7</a:t>
            </a:fld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>
            <a:normAutofit fontScale="90000"/>
          </a:bodyPr>
          <a:lstStyle/>
          <a:p>
            <a:r>
              <a:rPr lang="ru-RU" altLang="ru-RU" sz="2000" b="1" dirty="0" smtClean="0"/>
              <a:t>Техническая модернизация ПС 35кВ и выше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04663" y="727076"/>
            <a:ext cx="86080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до замены трансформаторов напряжения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4043" y="1268760"/>
            <a:ext cx="3275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ПС 110/35/10кВ «Заводская»</a:t>
            </a:r>
            <a:endParaRPr lang="ru-RU" dirty="0"/>
          </a:p>
        </p:txBody>
      </p:sp>
      <p:pic>
        <p:nvPicPr>
          <p:cNvPr id="15362" name="Picture 2" descr="Заводская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43881"/>
            <a:ext cx="2808312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23928" y="1268760"/>
            <a:ext cx="3850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ПС 110/35/10кВ «</a:t>
            </a:r>
            <a:r>
              <a:rPr lang="ru-RU" b="1" dirty="0" err="1" smtClean="0"/>
              <a:t>Кургальджино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15363" name="Picture 3" descr="ПС Кургальджино IMG-20220725-WA00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299" y="1643881"/>
            <a:ext cx="2794362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 descr="ПС Кургальджино IMG-20220725-WA0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299" y="4025131"/>
            <a:ext cx="2794362" cy="2505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 descr="ПС Кургальджин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661" y="1643880"/>
            <a:ext cx="2509015" cy="488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 descr="Заводская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65" y="4025131"/>
            <a:ext cx="2842483" cy="2505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763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>
            <a:normAutofit fontScale="90000"/>
          </a:bodyPr>
          <a:lstStyle/>
          <a:p>
            <a:r>
              <a:rPr lang="ru-RU" altLang="ru-RU" sz="2000" b="1" dirty="0" smtClean="0"/>
              <a:t>Начало технической модернизации ЛЭП -0,4 </a:t>
            </a:r>
            <a:r>
              <a:rPr lang="ru-RU" altLang="ru-RU" sz="2000" b="1" dirty="0" err="1" smtClean="0"/>
              <a:t>кВ</a:t>
            </a:r>
            <a:r>
              <a:rPr lang="ru-RU" altLang="ru-RU" sz="2000" b="1" dirty="0" smtClean="0"/>
              <a:t> в г. Атбасар</a:t>
            </a:r>
          </a:p>
        </p:txBody>
      </p:sp>
      <p:sp>
        <p:nvSpPr>
          <p:cNvPr id="2052" name="TextBox 4"/>
          <p:cNvSpPr txBox="1">
            <a:spLocks noChangeArrowheads="1"/>
          </p:cNvSpPr>
          <p:nvPr/>
        </p:nvSpPr>
        <p:spPr bwMode="auto">
          <a:xfrm>
            <a:off x="755576" y="652860"/>
            <a:ext cx="74168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 smtClean="0">
                <a:latin typeface="+mj-lt"/>
              </a:rPr>
              <a:t>Фотографии процесса выполнения </a:t>
            </a:r>
            <a:r>
              <a:rPr lang="ru-RU" altLang="ru-RU" sz="1600" dirty="0">
                <a:latin typeface="+mj-lt"/>
              </a:rPr>
              <a:t>технической модернизации</a:t>
            </a:r>
          </a:p>
        </p:txBody>
      </p:sp>
      <p:pic>
        <p:nvPicPr>
          <p:cNvPr id="5122" name="Picture 2" descr="IMG-20220725-WA006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2982878" cy="544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IMG-20220725-WA00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398" y="1123093"/>
            <a:ext cx="2849770" cy="5441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IMG-20220615-WA00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124744"/>
            <a:ext cx="2778125" cy="5439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385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549275"/>
          </a:xfrm>
        </p:spPr>
        <p:txBody>
          <a:bodyPr>
            <a:normAutofit/>
          </a:bodyPr>
          <a:lstStyle/>
          <a:p>
            <a:r>
              <a:rPr lang="ru-RU" altLang="ru-RU" sz="2000" dirty="0" smtClean="0"/>
              <a:t>Начало технической модернизации ЛЭП -0,4 </a:t>
            </a:r>
            <a:r>
              <a:rPr lang="ru-RU" altLang="ru-RU" sz="2000" dirty="0" err="1" smtClean="0"/>
              <a:t>кВ</a:t>
            </a:r>
            <a:r>
              <a:rPr lang="ru-RU" altLang="ru-RU" sz="2000" dirty="0" smtClean="0"/>
              <a:t> в г. Есиль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755576" y="652860"/>
            <a:ext cx="74168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 smtClean="0">
                <a:latin typeface="+mj-lt"/>
              </a:rPr>
              <a:t>Фотографии процесса выполнения </a:t>
            </a:r>
            <a:r>
              <a:rPr lang="ru-RU" altLang="ru-RU" sz="1600" dirty="0">
                <a:latin typeface="+mj-lt"/>
              </a:rPr>
              <a:t>технической модернизации</a:t>
            </a:r>
          </a:p>
        </p:txBody>
      </p:sp>
      <p:pic>
        <p:nvPicPr>
          <p:cNvPr id="6146" name="Picture 2" descr="IMG-20220629-WA00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91414"/>
            <a:ext cx="3173412" cy="5631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IMG-20220725-WA00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940" y="991414"/>
            <a:ext cx="2803252" cy="5631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IMG-20220725-WA004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991414"/>
            <a:ext cx="2664296" cy="5631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19458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Другая 1">
      <a:majorFont>
        <a:latin typeface="Bookman Old Style"/>
        <a:ea typeface=""/>
        <a:cs typeface=""/>
      </a:majorFont>
      <a:minorFont>
        <a:latin typeface="Book Antiqu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6040</TotalTime>
  <Words>2380</Words>
  <Application>Microsoft Office PowerPoint</Application>
  <PresentationFormat>Экран (4:3)</PresentationFormat>
  <Paragraphs>747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Техническая модернизация ПС 35кВ и выше</vt:lpstr>
      <vt:lpstr>Техническая модернизация ПС 35кВ и выше</vt:lpstr>
      <vt:lpstr>Начало технической модернизации ЛЭП -0,4 кВ в г. Атбасар</vt:lpstr>
      <vt:lpstr>Начало технической модернизации ЛЭП -0,4 кВ в г. Есиль</vt:lpstr>
      <vt:lpstr>Строительство ВЛ-110кВ «Макинск-Никольская»</vt:lpstr>
      <vt:lpstr>Техническая модернизация, строительство средств связи</vt:lpstr>
      <vt:lpstr>Техническая модернизация оборудования и средств  системы АСКУЭ</vt:lpstr>
      <vt:lpstr>Презентация PowerPoint</vt:lpstr>
      <vt:lpstr>Презентация PowerPoint</vt:lpstr>
      <vt:lpstr>Приобретение вычислительной техники</vt:lpstr>
      <vt:lpstr>Информация об исполнении тарифной сметы АО "АРЭК" на услуги по передаче электрической энергии за 1 полугодие 2022 года</vt:lpstr>
      <vt:lpstr>Информация о соблюдении показателей качества и надежности регулируемых услуг АО "АРЭК" по итогам 1 полугодия 2022 года</vt:lpstr>
      <vt:lpstr>Основные финансово-экономические  показатели деятельности АО «АРЭК» за 1 полугодие 2022 года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Кудайбергенова Елена</dc:creator>
  <cp:lastModifiedBy>Хабуева Татьяна</cp:lastModifiedBy>
  <cp:revision>297</cp:revision>
  <cp:lastPrinted>2022-07-27T08:59:49Z</cp:lastPrinted>
  <dcterms:created xsi:type="dcterms:W3CDTF">2016-04-14T04:58:11Z</dcterms:created>
  <dcterms:modified xsi:type="dcterms:W3CDTF">2022-07-28T05:49:57Z</dcterms:modified>
</cp:coreProperties>
</file>