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61" r:id="rId1"/>
  </p:sldMasterIdLst>
  <p:notesMasterIdLst>
    <p:notesMasterId r:id="rId10"/>
  </p:notesMasterIdLst>
  <p:handoutMasterIdLst>
    <p:handoutMasterId r:id="rId11"/>
  </p:handoutMasterIdLst>
  <p:sldIdLst>
    <p:sldId id="372" r:id="rId2"/>
    <p:sldId id="353" r:id="rId3"/>
    <p:sldId id="376" r:id="rId4"/>
    <p:sldId id="374" r:id="rId5"/>
    <p:sldId id="375" r:id="rId6"/>
    <p:sldId id="378" r:id="rId7"/>
    <p:sldId id="380" r:id="rId8"/>
    <p:sldId id="382" r:id="rId9"/>
  </p:sldIdLst>
  <p:sldSz cx="12192000" cy="6858000"/>
  <p:notesSz cx="9925050" cy="67976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14BA0B1C-72CC-4B8D-9321-0C1A4915495C}">
          <p14:sldIdLst>
            <p14:sldId id="372"/>
            <p14:sldId id="353"/>
            <p14:sldId id="376"/>
            <p14:sldId id="374"/>
            <p14:sldId id="375"/>
            <p14:sldId id="378"/>
            <p14:sldId id="380"/>
            <p14:sldId id="382"/>
          </p14:sldIdLst>
        </p14:section>
      </p14:sectionLst>
    </p:ex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User-pc" initials="U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880C1"/>
    <a:srgbClr val="FF0000"/>
    <a:srgbClr val="339933"/>
    <a:srgbClr val="FFFF93"/>
    <a:srgbClr val="F9D5BD"/>
    <a:srgbClr val="FBE4D5"/>
    <a:srgbClr val="F8CEB2"/>
    <a:srgbClr val="FF9999"/>
    <a:srgbClr val="00B050"/>
    <a:srgbClr val="F1887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Средний стиль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E25E649-3F16-4E02-A733-19D2CDBF48F0}" styleName="Средний стиль 3 - акцент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Средний стиль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7E9639D4-E3E2-4D34-9284-5A2195B3D0D7}" styleName="Светлый стиль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7CE84F3-28C3-443E-9E96-99CF82512B78}" styleName="Темный стиль 1 - акцент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25E5076-3810-47DD-B79F-674D7AD40C01}" styleName="Темный стиль 1 - акцент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22838BEF-8BB2-4498-84A7-C5851F593DF1}" styleName="Средний стиль 4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D113A9D2-9D6B-4929-AA2D-F23B5EE8CBE7}" styleName="Стиль из темы 2 - акцент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556" autoAdjust="0"/>
    <p:restoredTop sz="99281" autoAdjust="0"/>
  </p:normalViewPr>
  <p:slideViewPr>
    <p:cSldViewPr snapToGrid="0">
      <p:cViewPr>
        <p:scale>
          <a:sx n="150" d="100"/>
          <a:sy n="150" d="100"/>
        </p:scale>
        <p:origin x="912" y="58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01937" cy="34031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5620796" y="1"/>
            <a:ext cx="4301937" cy="34031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98C8C4D-2F27-49E0-B214-942F5AB6EB44}" type="datetimeFigureOut">
              <a:rPr lang="ru-RU" smtClean="0"/>
              <a:t>18.04.2025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6456270"/>
            <a:ext cx="4301937" cy="34031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5620796" y="6456270"/>
            <a:ext cx="4301937" cy="34031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5E0520-FF8F-490F-A74A-A3AAB2DDED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737212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00322" cy="340315"/>
          </a:xfrm>
          <a:prstGeom prst="rect">
            <a:avLst/>
          </a:prstGeom>
        </p:spPr>
        <p:txBody>
          <a:bodyPr vert="horz" lIns="90324" tIns="45162" rIns="90324" bIns="45162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622442" y="1"/>
            <a:ext cx="4300322" cy="340315"/>
          </a:xfrm>
          <a:prstGeom prst="rect">
            <a:avLst/>
          </a:prstGeom>
        </p:spPr>
        <p:txBody>
          <a:bodyPr vert="horz" lIns="90324" tIns="45162" rIns="90324" bIns="45162" rtlCol="0"/>
          <a:lstStyle>
            <a:lvl1pPr algn="r">
              <a:defRPr sz="1200"/>
            </a:lvl1pPr>
          </a:lstStyle>
          <a:p>
            <a:fld id="{DF60EA10-3596-4D44-A109-2A26864BD95C}" type="datetimeFigureOut">
              <a:rPr lang="ru-RU" smtClean="0"/>
              <a:pPr/>
              <a:t>18.04.2025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924175" y="850900"/>
            <a:ext cx="4076700" cy="22923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324" tIns="45162" rIns="90324" bIns="45162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992739" y="3271760"/>
            <a:ext cx="7939583" cy="2676208"/>
          </a:xfrm>
          <a:prstGeom prst="rect">
            <a:avLst/>
          </a:prstGeom>
        </p:spPr>
        <p:txBody>
          <a:bodyPr vert="horz" lIns="90324" tIns="45162" rIns="90324" bIns="45162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6457360"/>
            <a:ext cx="4300322" cy="340315"/>
          </a:xfrm>
          <a:prstGeom prst="rect">
            <a:avLst/>
          </a:prstGeom>
        </p:spPr>
        <p:txBody>
          <a:bodyPr vert="horz" lIns="90324" tIns="45162" rIns="90324" bIns="45162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622442" y="6457360"/>
            <a:ext cx="4300322" cy="340315"/>
          </a:xfrm>
          <a:prstGeom prst="rect">
            <a:avLst/>
          </a:prstGeom>
        </p:spPr>
        <p:txBody>
          <a:bodyPr vert="horz" lIns="90324" tIns="45162" rIns="90324" bIns="45162" rtlCol="0" anchor="b"/>
          <a:lstStyle>
            <a:lvl1pPr algn="r">
              <a:defRPr sz="1200"/>
            </a:lvl1pPr>
          </a:lstStyle>
          <a:p>
            <a:fld id="{95FBF6A4-99A9-48E9-9813-257B73626A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821822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644441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894E60-4563-4CEC-BC49-259A45D31AA7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22144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894E60-4563-4CEC-BC49-259A45D31AA7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483836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894E60-4563-4CEC-BC49-259A45D31AA7}" type="slidenum">
              <a:rPr lang="ru-RU" smtClean="0"/>
              <a:pPr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496633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4987329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894E60-4563-4CEC-BC49-259A45D31AA7}" type="slidenum">
              <a:rPr lang="ru-RU" smtClean="0"/>
              <a:pPr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49663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39073-14E7-4084-8B2B-90C024B6D9B8}" type="datetime1">
              <a:rPr lang="ru-RU" smtClean="0"/>
              <a:pPr/>
              <a:t>18.04.2025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56EB0C-AA8D-4A4C-83C1-E334EEC88B3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27284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A7CAF-C4AC-40A0-847B-C0A54F479789}" type="datetime1">
              <a:rPr lang="ru-RU" smtClean="0"/>
              <a:pPr/>
              <a:t>18.04.2025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56EB0C-AA8D-4A4C-83C1-E334EEC88B3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86092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FD94F-A108-4B7F-A75B-7A9650F0FA31}" type="datetime1">
              <a:rPr lang="ru-RU" smtClean="0"/>
              <a:pPr/>
              <a:t>18.04.2025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56EB0C-AA8D-4A4C-83C1-E334EEC88B3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9033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3BBCD-25A4-4340-947E-14184ABB26DC}" type="datetime1">
              <a:rPr lang="ru-RU" smtClean="0"/>
              <a:pPr/>
              <a:t>18.04.2025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56EB0C-AA8D-4A4C-83C1-E334EEC88B3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15756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1CE21-76C7-47AE-9B1B-B0DE185DC314}" type="datetime1">
              <a:rPr lang="ru-RU" smtClean="0"/>
              <a:pPr/>
              <a:t>18.04.2025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56EB0C-AA8D-4A4C-83C1-E334EEC88B3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517854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F363D-7769-421E-8FFD-999F93963B2F}" type="datetime1">
              <a:rPr lang="ru-RU" smtClean="0"/>
              <a:pPr/>
              <a:t>18.04.2025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56EB0C-AA8D-4A4C-83C1-E334EEC88B3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34574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DB205-2BF6-49F4-96D5-A860BA1C4CAC}" type="datetime1">
              <a:rPr lang="ru-RU" smtClean="0"/>
              <a:pPr/>
              <a:t>18.04.2025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56EB0C-AA8D-4A4C-83C1-E334EEC88B3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30296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C1787-1C5C-4D58-AE56-9DBC6AD7536D}" type="datetime1">
              <a:rPr lang="ru-RU" smtClean="0"/>
              <a:pPr/>
              <a:t>18.04.2025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56EB0C-AA8D-4A4C-83C1-E334EEC88B3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67816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838DA-62C9-4B15-B94E-FE1FFB944988}" type="datetime1">
              <a:rPr lang="ru-RU" smtClean="0"/>
              <a:pPr/>
              <a:t>18.04.2025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56EB0C-AA8D-4A4C-83C1-E334EEC88B3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54460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DB84D-B6BA-4953-B6D4-1BFBAB7889DE}" type="datetime1">
              <a:rPr lang="ru-RU" smtClean="0"/>
              <a:pPr/>
              <a:t>18.04.2025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56EB0C-AA8D-4A4C-83C1-E334EEC88B3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32648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D2FC17-BCB2-4BB4-A4EC-E7B8823455F0}" type="datetime1">
              <a:rPr lang="ru-RU" smtClean="0"/>
              <a:pPr/>
              <a:t>18.04.2025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56EB0C-AA8D-4A4C-83C1-E334EEC88B3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935210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6D84D2-4FDB-452E-B2FC-B61913DC6357}" type="datetime1">
              <a:rPr lang="ru-RU" smtClean="0"/>
              <a:pPr/>
              <a:t>18.04.2025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56EB0C-AA8D-4A4C-83C1-E334EEC88B3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1241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2" r:id="rId1"/>
    <p:sldLayoutId id="2147483763" r:id="rId2"/>
    <p:sldLayoutId id="2147483764" r:id="rId3"/>
    <p:sldLayoutId id="2147483765" r:id="rId4"/>
    <p:sldLayoutId id="2147483766" r:id="rId5"/>
    <p:sldLayoutId id="2147483767" r:id="rId6"/>
    <p:sldLayoutId id="2147483768" r:id="rId7"/>
    <p:sldLayoutId id="2147483769" r:id="rId8"/>
    <p:sldLayoutId id="2147483770" r:id="rId9"/>
    <p:sldLayoutId id="2147483771" r:id="rId10"/>
    <p:sldLayoutId id="2147483772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7" Type="http://schemas.microsoft.com/office/2007/relationships/hdphoto" Target="../media/hdphoto1.wdp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svg"/><Relationship Id="rId5" Type="http://schemas.openxmlformats.org/officeDocument/2006/relationships/image" Target="../media/image12.png"/><Relationship Id="rId4" Type="http://schemas.openxmlformats.org/officeDocument/2006/relationships/image" Target="../media/image7.sv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png"/><Relationship Id="rId4" Type="http://schemas.openxmlformats.org/officeDocument/2006/relationships/image" Target="../media/image2.sv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7" Type="http://schemas.openxmlformats.org/officeDocument/2006/relationships/image" Target="../media/image5.sv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2.sv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3" Type="http://schemas.openxmlformats.org/officeDocument/2006/relationships/image" Target="../media/image16.png"/><Relationship Id="rId7" Type="http://schemas.microsoft.com/office/2007/relationships/hdphoto" Target="../media/hdphoto2.wdp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9.png"/><Relationship Id="rId11" Type="http://schemas.microsoft.com/office/2007/relationships/hdphoto" Target="../media/hdphoto3.wdp"/><Relationship Id="rId5" Type="http://schemas.openxmlformats.org/officeDocument/2006/relationships/image" Target="../media/image18.png"/><Relationship Id="rId10" Type="http://schemas.openxmlformats.org/officeDocument/2006/relationships/image" Target="../media/image22.png"/><Relationship Id="rId4" Type="http://schemas.openxmlformats.org/officeDocument/2006/relationships/image" Target="../media/image17.png"/><Relationship Id="rId9" Type="http://schemas.openxmlformats.org/officeDocument/2006/relationships/image" Target="../media/image2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microsoft.com/office/2007/relationships/hdphoto" Target="../media/hdphoto1.wdp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рямоугольник 12">
            <a:extLst>
              <a:ext uri="{FF2B5EF4-FFF2-40B4-BE49-F238E27FC236}">
                <a16:creationId xmlns="" xmlns:a16="http://schemas.microsoft.com/office/drawing/2014/main" id="{A59E695E-A8C6-4300-A50B-13339A072A06}"/>
              </a:ext>
            </a:extLst>
          </p:cNvPr>
          <p:cNvSpPr/>
          <p:nvPr/>
        </p:nvSpPr>
        <p:spPr>
          <a:xfrm>
            <a:off x="160" y="91"/>
            <a:ext cx="12191840" cy="539209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 sz="1788"/>
          </a:p>
        </p:txBody>
      </p:sp>
      <p:sp>
        <p:nvSpPr>
          <p:cNvPr id="19" name="Прямоугольник 18"/>
          <p:cNvSpPr/>
          <p:nvPr/>
        </p:nvSpPr>
        <p:spPr>
          <a:xfrm>
            <a:off x="188555" y="33341"/>
            <a:ext cx="6583405" cy="49436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642743">
              <a:lnSpc>
                <a:spcPct val="120000"/>
              </a:lnSpc>
              <a:defRPr/>
            </a:pPr>
            <a:r>
              <a:rPr lang="ru-RU" sz="2177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ПРОХОЖДЕНИЕ ОСЕННЕ-ЗИМНЕГО ПЕРИОДА</a:t>
            </a:r>
            <a:endParaRPr lang="ru-RU" sz="2177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1156909" y="1969127"/>
            <a:ext cx="65755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ТЭЦ</a:t>
            </a:r>
            <a:endParaRPr lang="ru-RU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2383859" y="1926575"/>
            <a:ext cx="52770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65</a:t>
            </a:r>
            <a:endParaRPr lang="ru-RU" sz="2400" dirty="0">
              <a:solidFill>
                <a:schemeClr val="accent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4455255" y="1971925"/>
            <a:ext cx="52770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61</a:t>
            </a:r>
            <a:endParaRPr lang="ru-RU" sz="2400" dirty="0">
              <a:solidFill>
                <a:schemeClr val="accent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054" name="Picture 6" descr="Стрелка вверх обои - 56 фото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V="1">
            <a:off x="3284382" y="1862007"/>
            <a:ext cx="747730" cy="12271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" name="Прямоугольник 22"/>
          <p:cNvSpPr/>
          <p:nvPr/>
        </p:nvSpPr>
        <p:spPr>
          <a:xfrm>
            <a:off x="10441274" y="2653929"/>
            <a:ext cx="13933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ОЗП 2</a:t>
            </a:r>
            <a:r>
              <a:rPr lang="en-US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ru-RU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-2</a:t>
            </a:r>
            <a:r>
              <a:rPr lang="en-US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ru-RU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7566539" y="2653929"/>
            <a:ext cx="13933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ОЗП 2</a:t>
            </a:r>
            <a:r>
              <a:rPr lang="en-US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ru-RU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-2</a:t>
            </a:r>
            <a:r>
              <a:rPr lang="en-US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ru-RU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7761117" y="1622710"/>
            <a:ext cx="95571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</a:t>
            </a:r>
            <a:r>
              <a:rPr lang="en-US" sz="2400" b="1" dirty="0" smtClean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070</a:t>
            </a:r>
            <a:endParaRPr lang="ru-RU" sz="2400" dirty="0">
              <a:solidFill>
                <a:schemeClr val="accent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10748043" y="1621034"/>
            <a:ext cx="69923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400" b="1" dirty="0" smtClean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782</a:t>
            </a:r>
            <a:endParaRPr lang="ru-RU" sz="2400" dirty="0">
              <a:solidFill>
                <a:schemeClr val="accent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7" name="Picture 6" descr="Стрелка вверх обои - 56 фото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V="1">
            <a:off x="9198072" y="2030474"/>
            <a:ext cx="998388" cy="9385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1" name="Прямоугольник 30"/>
          <p:cNvSpPr/>
          <p:nvPr/>
        </p:nvSpPr>
        <p:spPr>
          <a:xfrm>
            <a:off x="9236714" y="1694908"/>
            <a:ext cx="921103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27</a:t>
            </a:r>
            <a:r>
              <a:rPr lang="ru-RU" sz="14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%</a:t>
            </a:r>
            <a:endParaRPr lang="ru-RU" sz="1400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Прямоугольник 32"/>
          <p:cNvSpPr/>
          <p:nvPr/>
        </p:nvSpPr>
        <p:spPr>
          <a:xfrm>
            <a:off x="3983420" y="5475691"/>
            <a:ext cx="13933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ОЗП 24-25 </a:t>
            </a:r>
            <a:endParaRPr lang="ru-RU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Прямоугольник 33"/>
          <p:cNvSpPr/>
          <p:nvPr/>
        </p:nvSpPr>
        <p:spPr>
          <a:xfrm>
            <a:off x="1107800" y="5475971"/>
            <a:ext cx="13933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ОЗП 2</a:t>
            </a:r>
            <a:r>
              <a:rPr lang="en-US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ru-RU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-2</a:t>
            </a:r>
            <a:r>
              <a:rPr lang="en-US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ru-RU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Прямоугольник 34"/>
          <p:cNvSpPr/>
          <p:nvPr/>
        </p:nvSpPr>
        <p:spPr>
          <a:xfrm>
            <a:off x="1416620" y="4429194"/>
            <a:ext cx="69923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400" b="1" dirty="0" smtClean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215</a:t>
            </a:r>
            <a:endParaRPr lang="ru-RU" sz="2400" dirty="0">
              <a:solidFill>
                <a:schemeClr val="accent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Прямоугольник 35"/>
          <p:cNvSpPr/>
          <p:nvPr/>
        </p:nvSpPr>
        <p:spPr>
          <a:xfrm>
            <a:off x="4408002" y="4429194"/>
            <a:ext cx="52770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400" b="1" dirty="0" smtClean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65</a:t>
            </a:r>
            <a:endParaRPr lang="ru-RU" sz="2400" dirty="0">
              <a:solidFill>
                <a:schemeClr val="accent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7" name="Picture 6" descr="Стрелка вверх обои - 56 фото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V="1">
            <a:off x="2574390" y="4614844"/>
            <a:ext cx="1283854" cy="12068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8" name="Прямоугольник 37"/>
          <p:cNvSpPr/>
          <p:nvPr/>
        </p:nvSpPr>
        <p:spPr>
          <a:xfrm>
            <a:off x="2501130" y="4338322"/>
            <a:ext cx="1430375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3,3 раза</a:t>
            </a:r>
            <a:endParaRPr lang="ru-RU" sz="1400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AutoShape 12" descr="Термометры, измеряющие тепло и холод, векторные иллюстрации, термометр,  оборудование, показывающее горячее или холодное... | Премиум векторы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" name="AutoShape 14" descr="Термометры, измеряющие тепло и холод, векторные иллюстрации, термометр,  оборудование, показывающее горячее или холодное... | Премиум векторы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2064" name="Picture 16" descr="Термометры, измеряющие тепло и холод, векторные иллюстрации, термометр,  оборудование, показывающее горячее или холодное... | Премиум векторы"/>
          <p:cNvPicPr>
            <a:picLocks noChangeAspect="1" noChangeArrowheads="1"/>
          </p:cNvPicPr>
          <p:nvPr/>
        </p:nvPicPr>
        <p:blipFill rotWithShape="1">
          <a:blip r:embed="rId6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801" t="14455" r="21166" b="21118"/>
          <a:stretch/>
        </p:blipFill>
        <p:spPr bwMode="auto">
          <a:xfrm>
            <a:off x="467868" y="3598113"/>
            <a:ext cx="481583" cy="5548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7" name="Picture 2" descr="Vantagens de investir em Segurança Ocupacional"/>
          <p:cNvPicPr>
            <a:picLocks noChangeAspect="1" noChangeArrowheads="1"/>
          </p:cNvPicPr>
          <p:nvPr/>
        </p:nvPicPr>
        <p:blipFill>
          <a:blip r:embed="rId7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8950" y="717019"/>
            <a:ext cx="704849" cy="5711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1" name="Прямоугольник 40"/>
          <p:cNvSpPr/>
          <p:nvPr/>
        </p:nvSpPr>
        <p:spPr>
          <a:xfrm>
            <a:off x="7837836" y="4222688"/>
            <a:ext cx="91403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 ТЭЦ </a:t>
            </a:r>
            <a:endParaRPr lang="ru-RU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2" name="Прямоугольник 41"/>
          <p:cNvSpPr/>
          <p:nvPr/>
        </p:nvSpPr>
        <p:spPr>
          <a:xfrm>
            <a:off x="7722355" y="4943281"/>
            <a:ext cx="102951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11 ТЭЦ </a:t>
            </a:r>
            <a:endParaRPr lang="ru-RU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3" name="Прямоугольник 42"/>
          <p:cNvSpPr/>
          <p:nvPr/>
        </p:nvSpPr>
        <p:spPr>
          <a:xfrm>
            <a:off x="7714582" y="5660357"/>
            <a:ext cx="104227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19 ТЭЦ </a:t>
            </a:r>
            <a:endParaRPr lang="ru-RU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4" name="Прямоугольник 43"/>
          <p:cNvSpPr/>
          <p:nvPr/>
        </p:nvSpPr>
        <p:spPr>
          <a:xfrm>
            <a:off x="9467556" y="5299846"/>
            <a:ext cx="91403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9 ТЭЦ </a:t>
            </a:r>
            <a:endParaRPr lang="ru-RU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Стрелка углом 6"/>
          <p:cNvSpPr/>
          <p:nvPr/>
        </p:nvSpPr>
        <p:spPr>
          <a:xfrm rot="2840640" flipH="1">
            <a:off x="9095300" y="5275540"/>
            <a:ext cx="362424" cy="375731"/>
          </a:xfrm>
          <a:prstGeom prst="ben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46" name="Прямоугольник 45"/>
          <p:cNvSpPr/>
          <p:nvPr/>
        </p:nvSpPr>
        <p:spPr>
          <a:xfrm>
            <a:off x="9467556" y="4493241"/>
            <a:ext cx="91403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 ТЭЦ </a:t>
            </a:r>
            <a:endParaRPr lang="ru-RU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8" name="Стрелка углом 47"/>
          <p:cNvSpPr/>
          <p:nvPr/>
        </p:nvSpPr>
        <p:spPr>
          <a:xfrm rot="2520246" flipH="1">
            <a:off x="9029737" y="4507586"/>
            <a:ext cx="399007" cy="375731"/>
          </a:xfrm>
          <a:prstGeom prst="ben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50" name="Прямоугольник 49"/>
          <p:cNvSpPr/>
          <p:nvPr/>
        </p:nvSpPr>
        <p:spPr>
          <a:xfrm>
            <a:off x="10616802" y="4222688"/>
            <a:ext cx="104227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 ТЭЦ </a:t>
            </a:r>
            <a:endParaRPr lang="ru-RU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1" name="Прямоугольник 50"/>
          <p:cNvSpPr/>
          <p:nvPr/>
        </p:nvSpPr>
        <p:spPr>
          <a:xfrm>
            <a:off x="10620645" y="4933343"/>
            <a:ext cx="104227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17 ТЭЦ </a:t>
            </a:r>
            <a:endParaRPr lang="ru-RU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2" name="Прямоугольник 51"/>
          <p:cNvSpPr/>
          <p:nvPr/>
        </p:nvSpPr>
        <p:spPr>
          <a:xfrm>
            <a:off x="10616803" y="5660357"/>
            <a:ext cx="104227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 ТЭЦ </a:t>
            </a:r>
            <a:endParaRPr lang="ru-RU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3" name="Прямоугольник 52"/>
          <p:cNvSpPr/>
          <p:nvPr/>
        </p:nvSpPr>
        <p:spPr>
          <a:xfrm>
            <a:off x="7822031" y="6210482"/>
            <a:ext cx="894797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БЫЛО </a:t>
            </a:r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4" name="Прямоугольник 53"/>
          <p:cNvSpPr/>
          <p:nvPr/>
        </p:nvSpPr>
        <p:spPr>
          <a:xfrm>
            <a:off x="10731297" y="6210482"/>
            <a:ext cx="89364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СТАЛО</a:t>
            </a:r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Стрелка вправо 1"/>
          <p:cNvSpPr/>
          <p:nvPr/>
        </p:nvSpPr>
        <p:spPr>
          <a:xfrm>
            <a:off x="9077726" y="6238504"/>
            <a:ext cx="1237964" cy="16927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047750" y="712373"/>
            <a:ext cx="4320773" cy="554872"/>
          </a:xfrm>
          <a:prstGeom prst="roundRect">
            <a:avLst/>
          </a:prstGeom>
          <a:noFill/>
          <a:ln w="19050">
            <a:solidFill>
              <a:schemeClr val="accent5">
                <a:lumMod val="50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Снижение износа</a:t>
            </a:r>
            <a:endParaRPr lang="ru-RU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6" name="Скругленный прямоугольник 55"/>
          <p:cNvSpPr/>
          <p:nvPr/>
        </p:nvSpPr>
        <p:spPr>
          <a:xfrm>
            <a:off x="7543799" y="714432"/>
            <a:ext cx="4313892" cy="554872"/>
          </a:xfrm>
          <a:prstGeom prst="roundRect">
            <a:avLst/>
          </a:prstGeom>
          <a:noFill/>
          <a:ln w="19050">
            <a:solidFill>
              <a:schemeClr val="accent5">
                <a:lumMod val="50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Технологические нарушения</a:t>
            </a:r>
            <a:r>
              <a:rPr lang="en-US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/>
            <a:r>
              <a:rPr lang="ru-RU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 электростанциях</a:t>
            </a:r>
            <a:endParaRPr lang="ru-RU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0" name="Скругленный прямоугольник 59"/>
          <p:cNvSpPr/>
          <p:nvPr/>
        </p:nvSpPr>
        <p:spPr>
          <a:xfrm>
            <a:off x="1043713" y="3598112"/>
            <a:ext cx="4320773" cy="554872"/>
          </a:xfrm>
          <a:prstGeom prst="roundRect">
            <a:avLst/>
          </a:prstGeom>
          <a:noFill/>
          <a:ln w="19050">
            <a:solidFill>
              <a:schemeClr val="accent5">
                <a:lumMod val="50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 соблюдение </a:t>
            </a:r>
          </a:p>
          <a:p>
            <a:pPr algn="ctr"/>
            <a:r>
              <a:rPr lang="ru-RU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температурного графика</a:t>
            </a:r>
            <a:endParaRPr lang="ru-RU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" name="Скругленный прямоугольник 60"/>
          <p:cNvSpPr/>
          <p:nvPr/>
        </p:nvSpPr>
        <p:spPr>
          <a:xfrm>
            <a:off x="7539762" y="3600171"/>
            <a:ext cx="4313892" cy="554872"/>
          </a:xfrm>
          <a:prstGeom prst="roundRect">
            <a:avLst/>
          </a:prstGeom>
          <a:noFill/>
          <a:ln w="19050">
            <a:solidFill>
              <a:schemeClr val="accent5">
                <a:lumMod val="50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Улучшение рейтинга ТЭЦ</a:t>
            </a:r>
            <a:endParaRPr lang="ru-RU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9" name="Прямоугольник 48"/>
          <p:cNvSpPr/>
          <p:nvPr/>
        </p:nvSpPr>
        <p:spPr>
          <a:xfrm>
            <a:off x="4334297" y="1487154"/>
            <a:ext cx="877484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2025 г. </a:t>
            </a:r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5" name="Прямоугольник 54"/>
          <p:cNvSpPr/>
          <p:nvPr/>
        </p:nvSpPr>
        <p:spPr>
          <a:xfrm>
            <a:off x="2310155" y="1434123"/>
            <a:ext cx="877484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2024 г. </a:t>
            </a:r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7" name="Прямоугольник 56"/>
          <p:cNvSpPr/>
          <p:nvPr/>
        </p:nvSpPr>
        <p:spPr>
          <a:xfrm>
            <a:off x="863377" y="2446349"/>
            <a:ext cx="139807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Тепловые </a:t>
            </a:r>
          </a:p>
          <a:p>
            <a:pPr algn="ctr"/>
            <a:r>
              <a:rPr lang="ru-RU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сети</a:t>
            </a:r>
            <a:endParaRPr lang="ru-RU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8" name="Прямоугольник 57"/>
          <p:cNvSpPr/>
          <p:nvPr/>
        </p:nvSpPr>
        <p:spPr>
          <a:xfrm>
            <a:off x="2383859" y="2602549"/>
            <a:ext cx="52770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54</a:t>
            </a:r>
            <a:endParaRPr lang="ru-RU" sz="2400" dirty="0">
              <a:solidFill>
                <a:schemeClr val="accent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9" name="Прямоугольник 58"/>
          <p:cNvSpPr/>
          <p:nvPr/>
        </p:nvSpPr>
        <p:spPr>
          <a:xfrm>
            <a:off x="4455255" y="2647899"/>
            <a:ext cx="52770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52</a:t>
            </a:r>
            <a:endParaRPr lang="ru-RU" sz="2400" dirty="0">
              <a:solidFill>
                <a:schemeClr val="accent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753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TextBox 82"/>
          <p:cNvSpPr txBox="1"/>
          <p:nvPr/>
        </p:nvSpPr>
        <p:spPr>
          <a:xfrm>
            <a:off x="7510412" y="3302374"/>
            <a:ext cx="468142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2000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план               </a:t>
            </a:r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US" sz="2000" b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42</a:t>
            </a:r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kk-KZ" sz="2000" b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ед </a:t>
            </a:r>
            <a:endParaRPr lang="kk-KZ" sz="2000" b="1" dirty="0" smtClean="0">
              <a:solidFill>
                <a:srgbClr val="002060"/>
              </a:solidFill>
            </a:endParaRPr>
          </a:p>
        </p:txBody>
      </p:sp>
      <p:sp>
        <p:nvSpPr>
          <p:cNvPr id="27" name="Прямоугольник 26">
            <a:extLst>
              <a:ext uri="{FF2B5EF4-FFF2-40B4-BE49-F238E27FC236}">
                <a16:creationId xmlns="" xmlns:a16="http://schemas.microsoft.com/office/drawing/2014/main" id="{A59E695E-A8C6-4300-A50B-13339A072A06}"/>
              </a:ext>
            </a:extLst>
          </p:cNvPr>
          <p:cNvSpPr/>
          <p:nvPr/>
        </p:nvSpPr>
        <p:spPr>
          <a:xfrm>
            <a:off x="160" y="91"/>
            <a:ext cx="12191840" cy="539209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 sz="1788"/>
          </a:p>
        </p:txBody>
      </p:sp>
      <p:sp>
        <p:nvSpPr>
          <p:cNvPr id="32" name="Прямоугольник 31"/>
          <p:cNvSpPr/>
          <p:nvPr/>
        </p:nvSpPr>
        <p:spPr>
          <a:xfrm>
            <a:off x="689881" y="64325"/>
            <a:ext cx="10024091" cy="49436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642743">
              <a:lnSpc>
                <a:spcPct val="120000"/>
              </a:lnSpc>
              <a:defRPr/>
            </a:pPr>
            <a:r>
              <a:rPr lang="ru-RU" sz="2177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РЕМОНТНАЯ КАМПАНИЯ 2025 ГОДА (ПОДГОТОВКА К ОЗП 2025-2026гг.)</a:t>
            </a:r>
            <a:endParaRPr lang="ru-RU" sz="2177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4" name="Рисунок 63"/>
          <p:cNvPicPr>
            <a:picLocks noChangeAspect="1"/>
          </p:cNvPicPr>
          <p:nvPr/>
        </p:nvPicPr>
        <p:blipFill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4207" y="3166846"/>
            <a:ext cx="1358591" cy="1442873"/>
          </a:xfrm>
          <a:prstGeom prst="rect">
            <a:avLst/>
          </a:prstGeom>
        </p:spPr>
      </p:pic>
      <p:sp>
        <p:nvSpPr>
          <p:cNvPr id="67" name="Прямоугольник 66"/>
          <p:cNvSpPr/>
          <p:nvPr/>
        </p:nvSpPr>
        <p:spPr>
          <a:xfrm>
            <a:off x="2495550" y="1368873"/>
            <a:ext cx="2899328" cy="400110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ЭНЕРГОБЛОКИ</a:t>
            </a:r>
            <a:endParaRPr lang="ru-RU" sz="2000" b="1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ea typeface="Tahoma" pitchFamily="34" charset="0"/>
              <a:cs typeface="Arial" panose="020B0604020202020204" pitchFamily="34" charset="0"/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2133601" y="1919272"/>
            <a:ext cx="326127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79388">
              <a:tabLst>
                <a:tab pos="177800" algn="l"/>
              </a:tabLst>
            </a:pP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kk-KZ" sz="2000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план                          </a:t>
            </a:r>
            <a:r>
              <a:rPr lang="kk-KZ" sz="2000" b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</a:p>
          <a:p>
            <a:pPr defTabSz="179388">
              <a:tabLst>
                <a:tab pos="177800" algn="l"/>
              </a:tabLst>
            </a:pPr>
            <a:r>
              <a:rPr lang="kk-KZ" sz="20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kk-KZ" sz="2000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в ремонте	</a:t>
            </a:r>
            <a:r>
              <a:rPr lang="kk-KZ" sz="2000" b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</a:t>
            </a:r>
            <a:r>
              <a:rPr lang="en-US" sz="2000" b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kk-KZ" sz="2000" b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3</a:t>
            </a:r>
            <a:endParaRPr lang="kk-KZ" sz="2000" b="1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9" name="Рисунок 68"/>
          <p:cNvPicPr>
            <a:picLocks noChangeAspect="1"/>
          </p:cNvPicPr>
          <p:nvPr/>
        </p:nvPicPr>
        <p:blipFill rotWithShape="1"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9087"/>
          <a:stretch/>
        </p:blipFill>
        <p:spPr>
          <a:xfrm>
            <a:off x="769122" y="1453558"/>
            <a:ext cx="1137761" cy="1258092"/>
          </a:xfrm>
          <a:prstGeom prst="rect">
            <a:avLst/>
          </a:prstGeom>
        </p:spPr>
      </p:pic>
      <p:sp>
        <p:nvSpPr>
          <p:cNvPr id="71" name="Прямоугольник 70"/>
          <p:cNvSpPr/>
          <p:nvPr/>
        </p:nvSpPr>
        <p:spPr>
          <a:xfrm>
            <a:off x="2495550" y="5076270"/>
            <a:ext cx="289932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ТУРБИНЫ</a:t>
            </a:r>
            <a:endParaRPr lang="ru-RU" sz="2000" b="1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ea typeface="Tahoma" pitchFamily="34" charset="0"/>
              <a:cs typeface="Arial" panose="020B0604020202020204" pitchFamily="34" charset="0"/>
            </a:endParaRPr>
          </a:p>
        </p:txBody>
      </p:sp>
      <p:sp>
        <p:nvSpPr>
          <p:cNvPr id="72" name="Прямоугольник 71"/>
          <p:cNvSpPr/>
          <p:nvPr/>
        </p:nvSpPr>
        <p:spPr>
          <a:xfrm>
            <a:off x="2495550" y="3054321"/>
            <a:ext cx="289932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КОТЛЫ</a:t>
            </a:r>
            <a:endParaRPr lang="ru-RU" sz="2000" b="1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ea typeface="Tahoma" pitchFamily="34" charset="0"/>
              <a:cs typeface="Arial" panose="020B0604020202020204" pitchFamily="34" charset="0"/>
            </a:endParaRPr>
          </a:p>
        </p:txBody>
      </p:sp>
      <p:pic>
        <p:nvPicPr>
          <p:cNvPr id="74" name="Рисунок 73"/>
          <p:cNvPicPr>
            <a:picLocks noChangeAspect="1"/>
          </p:cNvPicPr>
          <p:nvPr/>
        </p:nvPicPr>
        <p:blipFill>
          <a:blip r:embed="rId4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3473" y="4892237"/>
            <a:ext cx="1376340" cy="1424303"/>
          </a:xfrm>
          <a:prstGeom prst="rect">
            <a:avLst/>
          </a:prstGeom>
        </p:spPr>
      </p:pic>
      <p:sp>
        <p:nvSpPr>
          <p:cNvPr id="75" name="Прямоугольник 74"/>
          <p:cNvSpPr/>
          <p:nvPr/>
        </p:nvSpPr>
        <p:spPr>
          <a:xfrm>
            <a:off x="7527721" y="1476064"/>
            <a:ext cx="4340429" cy="400110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ЛИНИИ ЭЛЕКТРОПЕРЕДАЧИ</a:t>
            </a:r>
            <a:endParaRPr lang="ru-RU" sz="2000" b="1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ea typeface="Tahoma" pitchFamily="34" charset="0"/>
              <a:cs typeface="Arial" panose="020B0604020202020204" pitchFamily="34" charset="0"/>
            </a:endParaRPr>
          </a:p>
        </p:txBody>
      </p:sp>
      <p:sp>
        <p:nvSpPr>
          <p:cNvPr id="76" name="TextBox 75"/>
          <p:cNvSpPr txBox="1"/>
          <p:nvPr/>
        </p:nvSpPr>
        <p:spPr>
          <a:xfrm>
            <a:off x="7527721" y="2030586"/>
            <a:ext cx="434043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1074738" algn="l"/>
              </a:tabLst>
            </a:pPr>
            <a:r>
              <a:rPr lang="kk-KZ" sz="2000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план         </a:t>
            </a:r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</a:t>
            </a:r>
            <a:r>
              <a:rPr lang="kk-KZ" sz="2000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kk-KZ" sz="2000" b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17 тыс км</a:t>
            </a:r>
            <a:endParaRPr lang="kk-KZ" sz="2000" b="1" dirty="0">
              <a:solidFill>
                <a:srgbClr val="3880C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tabLst>
                <a:tab pos="1074738" algn="l"/>
              </a:tabLst>
            </a:pPr>
            <a:endParaRPr lang="kk-KZ" sz="2000" b="1" dirty="0" smtClean="0">
              <a:solidFill>
                <a:srgbClr val="3880C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7" name="Рисунок 76"/>
          <p:cNvPicPr>
            <a:picLocks noChangeAspect="1"/>
          </p:cNvPicPr>
          <p:nvPr/>
        </p:nvPicPr>
        <p:blipFill>
          <a:blip r:embed="rId5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02419" y="1494529"/>
            <a:ext cx="1307993" cy="1408771"/>
          </a:xfrm>
          <a:prstGeom prst="rect">
            <a:avLst/>
          </a:prstGeom>
        </p:spPr>
      </p:pic>
      <p:sp>
        <p:nvSpPr>
          <p:cNvPr id="78" name="Прямоугольник 77"/>
          <p:cNvSpPr/>
          <p:nvPr/>
        </p:nvSpPr>
        <p:spPr>
          <a:xfrm>
            <a:off x="7527721" y="2932116"/>
            <a:ext cx="4340429" cy="400110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ПОДСТАНЦИИ</a:t>
            </a:r>
            <a:endParaRPr lang="ru-RU" sz="2000" b="1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ea typeface="Tahoma" pitchFamily="34" charset="0"/>
              <a:cs typeface="Arial" panose="020B0604020202020204" pitchFamily="34" charset="0"/>
            </a:endParaRPr>
          </a:p>
        </p:txBody>
      </p:sp>
      <p:pic>
        <p:nvPicPr>
          <p:cNvPr id="82" name="Рисунок 81"/>
          <p:cNvPicPr>
            <a:picLocks noChangeAspect="1"/>
          </p:cNvPicPr>
          <p:nvPr/>
        </p:nvPicPr>
        <p:blipFill>
          <a:blip r:embed="rId6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rightnessContrast bright="4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85108" y="3054320"/>
            <a:ext cx="1342613" cy="1437963"/>
          </a:xfrm>
          <a:prstGeom prst="rect">
            <a:avLst/>
          </a:prstGeom>
          <a:effectLst>
            <a:glow>
              <a:schemeClr val="accent1">
                <a:alpha val="41000"/>
              </a:schemeClr>
            </a:glow>
          </a:effectLst>
        </p:spPr>
      </p:pic>
      <p:sp>
        <p:nvSpPr>
          <p:cNvPr id="84" name="Прямоугольник 83"/>
          <p:cNvSpPr/>
          <p:nvPr/>
        </p:nvSpPr>
        <p:spPr>
          <a:xfrm>
            <a:off x="93076" y="860368"/>
            <a:ext cx="5761624" cy="400110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bg1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ЭЛЕКТРИЧЕСКИЕ СТАНЦИИ </a:t>
            </a:r>
            <a:endParaRPr lang="ru-RU" sz="2000" b="1" dirty="0">
              <a:solidFill>
                <a:schemeClr val="bg1"/>
              </a:solidFill>
              <a:latin typeface="Arial" panose="020B0604020202020204" pitchFamily="34" charset="0"/>
              <a:ea typeface="Tahoma" pitchFamily="34" charset="0"/>
              <a:cs typeface="Arial" panose="020B0604020202020204" pitchFamily="34" charset="0"/>
            </a:endParaRPr>
          </a:p>
        </p:txBody>
      </p:sp>
      <p:sp>
        <p:nvSpPr>
          <p:cNvPr id="85" name="Прямоугольник 84"/>
          <p:cNvSpPr/>
          <p:nvPr/>
        </p:nvSpPr>
        <p:spPr>
          <a:xfrm>
            <a:off x="6199487" y="859393"/>
            <a:ext cx="5761624" cy="400110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bg1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ЭЛЕКТРИЧЕСКИЕ И ТЕПЛОВЫЕ СЕТИ </a:t>
            </a:r>
            <a:endParaRPr lang="ru-RU" sz="2000" b="1" dirty="0">
              <a:solidFill>
                <a:schemeClr val="bg1"/>
              </a:solidFill>
              <a:latin typeface="Arial" panose="020B0604020202020204" pitchFamily="34" charset="0"/>
              <a:ea typeface="Tahoma" pitchFamily="34" charset="0"/>
              <a:cs typeface="Arial" panose="020B0604020202020204" pitchFamily="34" charset="0"/>
            </a:endParaRPr>
          </a:p>
        </p:txBody>
      </p:sp>
      <p:sp>
        <p:nvSpPr>
          <p:cNvPr id="26" name="object 32"/>
          <p:cNvSpPr/>
          <p:nvPr/>
        </p:nvSpPr>
        <p:spPr>
          <a:xfrm>
            <a:off x="6280857" y="4882306"/>
            <a:ext cx="1151113" cy="997323"/>
          </a:xfrm>
          <a:custGeom>
            <a:avLst/>
            <a:gdLst/>
            <a:ahLst/>
            <a:cxnLst/>
            <a:rect l="l" t="t" r="r" b="b"/>
            <a:pathLst>
              <a:path w="1271904" h="1065529">
                <a:moveTo>
                  <a:pt x="123101" y="758698"/>
                </a:moveTo>
                <a:lnTo>
                  <a:pt x="82067" y="758698"/>
                </a:lnTo>
                <a:lnTo>
                  <a:pt x="82067" y="799731"/>
                </a:lnTo>
                <a:lnTo>
                  <a:pt x="123101" y="799731"/>
                </a:lnTo>
                <a:lnTo>
                  <a:pt x="123101" y="758698"/>
                </a:lnTo>
                <a:close/>
              </a:path>
              <a:path w="1271904" h="1065529">
                <a:moveTo>
                  <a:pt x="747699" y="941273"/>
                </a:moveTo>
                <a:lnTo>
                  <a:pt x="729361" y="904557"/>
                </a:lnTo>
                <a:lnTo>
                  <a:pt x="706818" y="912799"/>
                </a:lnTo>
                <a:lnTo>
                  <a:pt x="683615" y="918616"/>
                </a:lnTo>
                <a:lnTo>
                  <a:pt x="659917" y="921969"/>
                </a:lnTo>
                <a:lnTo>
                  <a:pt x="635952" y="922807"/>
                </a:lnTo>
                <a:lnTo>
                  <a:pt x="611962" y="921854"/>
                </a:lnTo>
                <a:lnTo>
                  <a:pt x="588264" y="918425"/>
                </a:lnTo>
                <a:lnTo>
                  <a:pt x="565035" y="912583"/>
                </a:lnTo>
                <a:lnTo>
                  <a:pt x="542493" y="904354"/>
                </a:lnTo>
                <a:lnTo>
                  <a:pt x="524217" y="941273"/>
                </a:lnTo>
                <a:lnTo>
                  <a:pt x="551116" y="951382"/>
                </a:lnTo>
                <a:lnTo>
                  <a:pt x="578866" y="958545"/>
                </a:lnTo>
                <a:lnTo>
                  <a:pt x="607225" y="962723"/>
                </a:lnTo>
                <a:lnTo>
                  <a:pt x="635952" y="963841"/>
                </a:lnTo>
                <a:lnTo>
                  <a:pt x="664667" y="962723"/>
                </a:lnTo>
                <a:lnTo>
                  <a:pt x="693026" y="958545"/>
                </a:lnTo>
                <a:lnTo>
                  <a:pt x="720775" y="951382"/>
                </a:lnTo>
                <a:lnTo>
                  <a:pt x="747699" y="941273"/>
                </a:lnTo>
                <a:close/>
              </a:path>
              <a:path w="1271904" h="1065529">
                <a:moveTo>
                  <a:pt x="1189837" y="758698"/>
                </a:moveTo>
                <a:lnTo>
                  <a:pt x="1107782" y="758698"/>
                </a:lnTo>
                <a:lnTo>
                  <a:pt x="1107782" y="799731"/>
                </a:lnTo>
                <a:lnTo>
                  <a:pt x="1189837" y="799731"/>
                </a:lnTo>
                <a:lnTo>
                  <a:pt x="1189837" y="758698"/>
                </a:lnTo>
                <a:close/>
              </a:path>
              <a:path w="1271904" h="1065529">
                <a:moveTo>
                  <a:pt x="1271892" y="697230"/>
                </a:moveTo>
                <a:lnTo>
                  <a:pt x="1270279" y="689610"/>
                </a:lnTo>
                <a:lnTo>
                  <a:pt x="1265885" y="683260"/>
                </a:lnTo>
                <a:lnTo>
                  <a:pt x="1259357" y="679450"/>
                </a:lnTo>
                <a:lnTo>
                  <a:pt x="1251381" y="676910"/>
                </a:lnTo>
                <a:lnTo>
                  <a:pt x="1230858" y="676910"/>
                </a:lnTo>
                <a:lnTo>
                  <a:pt x="1230858" y="718820"/>
                </a:lnTo>
                <a:lnTo>
                  <a:pt x="1230858" y="963930"/>
                </a:lnTo>
                <a:lnTo>
                  <a:pt x="1066749" y="963930"/>
                </a:lnTo>
                <a:lnTo>
                  <a:pt x="1066749" y="718820"/>
                </a:lnTo>
                <a:lnTo>
                  <a:pt x="1230858" y="718820"/>
                </a:lnTo>
                <a:lnTo>
                  <a:pt x="1230858" y="676910"/>
                </a:lnTo>
                <a:lnTo>
                  <a:pt x="1063879" y="676910"/>
                </a:lnTo>
                <a:lnTo>
                  <a:pt x="1054087" y="656590"/>
                </a:lnTo>
                <a:lnTo>
                  <a:pt x="1049807" y="647700"/>
                </a:lnTo>
                <a:lnTo>
                  <a:pt x="1026439" y="627380"/>
                </a:lnTo>
                <a:lnTo>
                  <a:pt x="1025715" y="627138"/>
                </a:lnTo>
                <a:lnTo>
                  <a:pt x="1025715" y="697230"/>
                </a:lnTo>
                <a:lnTo>
                  <a:pt x="1025715" y="985520"/>
                </a:lnTo>
                <a:lnTo>
                  <a:pt x="1022489" y="1000760"/>
                </a:lnTo>
                <a:lnTo>
                  <a:pt x="1013701" y="1013460"/>
                </a:lnTo>
                <a:lnTo>
                  <a:pt x="1000658" y="1022350"/>
                </a:lnTo>
                <a:lnTo>
                  <a:pt x="984694" y="1026160"/>
                </a:lnTo>
                <a:lnTo>
                  <a:pt x="968717" y="1022350"/>
                </a:lnTo>
                <a:lnTo>
                  <a:pt x="955687" y="1013460"/>
                </a:lnTo>
                <a:lnTo>
                  <a:pt x="946886" y="1000760"/>
                </a:lnTo>
                <a:lnTo>
                  <a:pt x="943673" y="985520"/>
                </a:lnTo>
                <a:lnTo>
                  <a:pt x="943673" y="963930"/>
                </a:lnTo>
                <a:lnTo>
                  <a:pt x="943673" y="718820"/>
                </a:lnTo>
                <a:lnTo>
                  <a:pt x="943673" y="697230"/>
                </a:lnTo>
                <a:lnTo>
                  <a:pt x="946886" y="681990"/>
                </a:lnTo>
                <a:lnTo>
                  <a:pt x="950404" y="676910"/>
                </a:lnTo>
                <a:lnTo>
                  <a:pt x="955687" y="669290"/>
                </a:lnTo>
                <a:lnTo>
                  <a:pt x="968717" y="660400"/>
                </a:lnTo>
                <a:lnTo>
                  <a:pt x="984694" y="656590"/>
                </a:lnTo>
                <a:lnTo>
                  <a:pt x="1000658" y="660400"/>
                </a:lnTo>
                <a:lnTo>
                  <a:pt x="1013688" y="669290"/>
                </a:lnTo>
                <a:lnTo>
                  <a:pt x="1022489" y="681990"/>
                </a:lnTo>
                <a:lnTo>
                  <a:pt x="1025715" y="697230"/>
                </a:lnTo>
                <a:lnTo>
                  <a:pt x="1025715" y="627138"/>
                </a:lnTo>
                <a:lnTo>
                  <a:pt x="996950" y="617220"/>
                </a:lnTo>
                <a:lnTo>
                  <a:pt x="964552" y="618490"/>
                </a:lnTo>
                <a:lnTo>
                  <a:pt x="944118" y="626110"/>
                </a:lnTo>
                <a:lnTo>
                  <a:pt x="926909" y="640080"/>
                </a:lnTo>
                <a:lnTo>
                  <a:pt x="913765" y="656590"/>
                </a:lnTo>
                <a:lnTo>
                  <a:pt x="905510" y="676910"/>
                </a:lnTo>
                <a:lnTo>
                  <a:pt x="902639" y="676910"/>
                </a:lnTo>
                <a:lnTo>
                  <a:pt x="902639" y="718820"/>
                </a:lnTo>
                <a:lnTo>
                  <a:pt x="902639" y="963930"/>
                </a:lnTo>
                <a:lnTo>
                  <a:pt x="820585" y="963930"/>
                </a:lnTo>
                <a:lnTo>
                  <a:pt x="820585" y="718820"/>
                </a:lnTo>
                <a:lnTo>
                  <a:pt x="902639" y="718820"/>
                </a:lnTo>
                <a:lnTo>
                  <a:pt x="902639" y="676910"/>
                </a:lnTo>
                <a:lnTo>
                  <a:pt x="820585" y="676910"/>
                </a:lnTo>
                <a:lnTo>
                  <a:pt x="820585" y="615950"/>
                </a:lnTo>
                <a:lnTo>
                  <a:pt x="820585" y="613410"/>
                </a:lnTo>
                <a:lnTo>
                  <a:pt x="849858" y="598170"/>
                </a:lnTo>
                <a:lnTo>
                  <a:pt x="870686" y="575310"/>
                </a:lnTo>
                <a:lnTo>
                  <a:pt x="881202" y="546100"/>
                </a:lnTo>
                <a:lnTo>
                  <a:pt x="879500" y="513080"/>
                </a:lnTo>
                <a:lnTo>
                  <a:pt x="870623" y="492760"/>
                </a:lnTo>
                <a:lnTo>
                  <a:pt x="868413" y="487680"/>
                </a:lnTo>
                <a:lnTo>
                  <a:pt x="850303" y="468630"/>
                </a:lnTo>
                <a:lnTo>
                  <a:pt x="841095" y="463626"/>
                </a:lnTo>
                <a:lnTo>
                  <a:pt x="841095" y="533400"/>
                </a:lnTo>
                <a:lnTo>
                  <a:pt x="837869" y="549910"/>
                </a:lnTo>
                <a:lnTo>
                  <a:pt x="829068" y="562610"/>
                </a:lnTo>
                <a:lnTo>
                  <a:pt x="816025" y="571500"/>
                </a:lnTo>
                <a:lnTo>
                  <a:pt x="800061" y="575310"/>
                </a:lnTo>
                <a:lnTo>
                  <a:pt x="779551" y="575310"/>
                </a:lnTo>
                <a:lnTo>
                  <a:pt x="779551" y="615950"/>
                </a:lnTo>
                <a:lnTo>
                  <a:pt x="779551" y="970280"/>
                </a:lnTo>
                <a:lnTo>
                  <a:pt x="744651" y="982980"/>
                </a:lnTo>
                <a:lnTo>
                  <a:pt x="709002" y="993140"/>
                </a:lnTo>
                <a:lnTo>
                  <a:pt x="672719" y="1000760"/>
                </a:lnTo>
                <a:lnTo>
                  <a:pt x="635952" y="1005840"/>
                </a:lnTo>
                <a:lnTo>
                  <a:pt x="599186" y="1000760"/>
                </a:lnTo>
                <a:lnTo>
                  <a:pt x="562902" y="993140"/>
                </a:lnTo>
                <a:lnTo>
                  <a:pt x="527240" y="982980"/>
                </a:lnTo>
                <a:lnTo>
                  <a:pt x="492353" y="970280"/>
                </a:lnTo>
                <a:lnTo>
                  <a:pt x="492353" y="963930"/>
                </a:lnTo>
                <a:lnTo>
                  <a:pt x="492353" y="718820"/>
                </a:lnTo>
                <a:lnTo>
                  <a:pt x="492353" y="676910"/>
                </a:lnTo>
                <a:lnTo>
                  <a:pt x="492353" y="615950"/>
                </a:lnTo>
                <a:lnTo>
                  <a:pt x="779551" y="615950"/>
                </a:lnTo>
                <a:lnTo>
                  <a:pt x="779551" y="575310"/>
                </a:lnTo>
                <a:lnTo>
                  <a:pt x="471843" y="575310"/>
                </a:lnTo>
                <a:lnTo>
                  <a:pt x="455866" y="571500"/>
                </a:lnTo>
                <a:lnTo>
                  <a:pt x="442823" y="562610"/>
                </a:lnTo>
                <a:lnTo>
                  <a:pt x="434022" y="549910"/>
                </a:lnTo>
                <a:lnTo>
                  <a:pt x="430809" y="533400"/>
                </a:lnTo>
                <a:lnTo>
                  <a:pt x="434022" y="518160"/>
                </a:lnTo>
                <a:lnTo>
                  <a:pt x="442823" y="504190"/>
                </a:lnTo>
                <a:lnTo>
                  <a:pt x="455866" y="495300"/>
                </a:lnTo>
                <a:lnTo>
                  <a:pt x="471843" y="492760"/>
                </a:lnTo>
                <a:lnTo>
                  <a:pt x="800061" y="492760"/>
                </a:lnTo>
                <a:lnTo>
                  <a:pt x="816025" y="495300"/>
                </a:lnTo>
                <a:lnTo>
                  <a:pt x="829068" y="504190"/>
                </a:lnTo>
                <a:lnTo>
                  <a:pt x="837869" y="518160"/>
                </a:lnTo>
                <a:lnTo>
                  <a:pt x="841095" y="533400"/>
                </a:lnTo>
                <a:lnTo>
                  <a:pt x="841095" y="463626"/>
                </a:lnTo>
                <a:lnTo>
                  <a:pt x="826935" y="455930"/>
                </a:lnTo>
                <a:lnTo>
                  <a:pt x="800061" y="452120"/>
                </a:lnTo>
                <a:lnTo>
                  <a:pt x="759040" y="452120"/>
                </a:lnTo>
                <a:lnTo>
                  <a:pt x="759040" y="369570"/>
                </a:lnTo>
                <a:lnTo>
                  <a:pt x="759040" y="349250"/>
                </a:lnTo>
                <a:lnTo>
                  <a:pt x="757428" y="341630"/>
                </a:lnTo>
                <a:lnTo>
                  <a:pt x="753033" y="334010"/>
                </a:lnTo>
                <a:lnTo>
                  <a:pt x="746506" y="330200"/>
                </a:lnTo>
                <a:lnTo>
                  <a:pt x="738530" y="328930"/>
                </a:lnTo>
                <a:lnTo>
                  <a:pt x="718007" y="328930"/>
                </a:lnTo>
                <a:lnTo>
                  <a:pt x="718007" y="369570"/>
                </a:lnTo>
                <a:lnTo>
                  <a:pt x="718007" y="452120"/>
                </a:lnTo>
                <a:lnTo>
                  <a:pt x="553897" y="452120"/>
                </a:lnTo>
                <a:lnTo>
                  <a:pt x="553897" y="369570"/>
                </a:lnTo>
                <a:lnTo>
                  <a:pt x="718007" y="369570"/>
                </a:lnTo>
                <a:lnTo>
                  <a:pt x="718007" y="328930"/>
                </a:lnTo>
                <a:lnTo>
                  <a:pt x="718007" y="246380"/>
                </a:lnTo>
                <a:lnTo>
                  <a:pt x="738530" y="246380"/>
                </a:lnTo>
                <a:lnTo>
                  <a:pt x="746506" y="245110"/>
                </a:lnTo>
                <a:lnTo>
                  <a:pt x="753033" y="240030"/>
                </a:lnTo>
                <a:lnTo>
                  <a:pt x="757428" y="233680"/>
                </a:lnTo>
                <a:lnTo>
                  <a:pt x="759040" y="226060"/>
                </a:lnTo>
                <a:lnTo>
                  <a:pt x="759040" y="205740"/>
                </a:lnTo>
                <a:lnTo>
                  <a:pt x="759040" y="163830"/>
                </a:lnTo>
                <a:lnTo>
                  <a:pt x="923150" y="163830"/>
                </a:lnTo>
                <a:lnTo>
                  <a:pt x="955128" y="158750"/>
                </a:lnTo>
                <a:lnTo>
                  <a:pt x="981316" y="140970"/>
                </a:lnTo>
                <a:lnTo>
                  <a:pt x="993140" y="123190"/>
                </a:lnTo>
                <a:lnTo>
                  <a:pt x="999058" y="114300"/>
                </a:lnTo>
                <a:lnTo>
                  <a:pt x="1005700" y="82550"/>
                </a:lnTo>
                <a:lnTo>
                  <a:pt x="999439" y="50800"/>
                </a:lnTo>
                <a:lnTo>
                  <a:pt x="982002" y="24130"/>
                </a:lnTo>
                <a:lnTo>
                  <a:pt x="964184" y="11938"/>
                </a:lnTo>
                <a:lnTo>
                  <a:pt x="964184" y="82550"/>
                </a:lnTo>
                <a:lnTo>
                  <a:pt x="960958" y="97790"/>
                </a:lnTo>
                <a:lnTo>
                  <a:pt x="952157" y="111760"/>
                </a:lnTo>
                <a:lnTo>
                  <a:pt x="939114" y="120650"/>
                </a:lnTo>
                <a:lnTo>
                  <a:pt x="923150" y="123190"/>
                </a:lnTo>
                <a:lnTo>
                  <a:pt x="907173" y="120650"/>
                </a:lnTo>
                <a:lnTo>
                  <a:pt x="894143" y="111760"/>
                </a:lnTo>
                <a:lnTo>
                  <a:pt x="885342" y="97790"/>
                </a:lnTo>
                <a:lnTo>
                  <a:pt x="882129" y="82550"/>
                </a:lnTo>
                <a:lnTo>
                  <a:pt x="885380" y="66040"/>
                </a:lnTo>
                <a:lnTo>
                  <a:pt x="894168" y="53340"/>
                </a:lnTo>
                <a:lnTo>
                  <a:pt x="907199" y="44450"/>
                </a:lnTo>
                <a:lnTo>
                  <a:pt x="923150" y="41910"/>
                </a:lnTo>
                <a:lnTo>
                  <a:pt x="939114" y="44450"/>
                </a:lnTo>
                <a:lnTo>
                  <a:pt x="952157" y="53340"/>
                </a:lnTo>
                <a:lnTo>
                  <a:pt x="960958" y="66040"/>
                </a:lnTo>
                <a:lnTo>
                  <a:pt x="964184" y="82550"/>
                </a:lnTo>
                <a:lnTo>
                  <a:pt x="964184" y="11938"/>
                </a:lnTo>
                <a:lnTo>
                  <a:pt x="956030" y="6350"/>
                </a:lnTo>
                <a:lnTo>
                  <a:pt x="924140" y="0"/>
                </a:lnTo>
                <a:lnTo>
                  <a:pt x="902589" y="2540"/>
                </a:lnTo>
                <a:lnTo>
                  <a:pt x="882827" y="11430"/>
                </a:lnTo>
                <a:lnTo>
                  <a:pt x="865835" y="24130"/>
                </a:lnTo>
                <a:lnTo>
                  <a:pt x="852589" y="41910"/>
                </a:lnTo>
                <a:lnTo>
                  <a:pt x="852589" y="123190"/>
                </a:lnTo>
                <a:lnTo>
                  <a:pt x="718007" y="123190"/>
                </a:lnTo>
                <a:lnTo>
                  <a:pt x="718007" y="163830"/>
                </a:lnTo>
                <a:lnTo>
                  <a:pt x="718007" y="205740"/>
                </a:lnTo>
                <a:lnTo>
                  <a:pt x="676986" y="205740"/>
                </a:lnTo>
                <a:lnTo>
                  <a:pt x="676986" y="246380"/>
                </a:lnTo>
                <a:lnTo>
                  <a:pt x="676986" y="328930"/>
                </a:lnTo>
                <a:lnTo>
                  <a:pt x="594918" y="328930"/>
                </a:lnTo>
                <a:lnTo>
                  <a:pt x="594918" y="246380"/>
                </a:lnTo>
                <a:lnTo>
                  <a:pt x="676986" y="246380"/>
                </a:lnTo>
                <a:lnTo>
                  <a:pt x="676986" y="205740"/>
                </a:lnTo>
                <a:lnTo>
                  <a:pt x="553897" y="205740"/>
                </a:lnTo>
                <a:lnTo>
                  <a:pt x="553897" y="163830"/>
                </a:lnTo>
                <a:lnTo>
                  <a:pt x="718007" y="163830"/>
                </a:lnTo>
                <a:lnTo>
                  <a:pt x="718007" y="123190"/>
                </a:lnTo>
                <a:lnTo>
                  <a:pt x="706526" y="123190"/>
                </a:lnTo>
                <a:lnTo>
                  <a:pt x="711454" y="114300"/>
                </a:lnTo>
                <a:lnTo>
                  <a:pt x="715035" y="104140"/>
                </a:lnTo>
                <a:lnTo>
                  <a:pt x="717232" y="92710"/>
                </a:lnTo>
                <a:lnTo>
                  <a:pt x="718007" y="82550"/>
                </a:lnTo>
                <a:lnTo>
                  <a:pt x="841095" y="82550"/>
                </a:lnTo>
                <a:lnTo>
                  <a:pt x="841857" y="92710"/>
                </a:lnTo>
                <a:lnTo>
                  <a:pt x="844054" y="104140"/>
                </a:lnTo>
                <a:lnTo>
                  <a:pt x="847648" y="114300"/>
                </a:lnTo>
                <a:lnTo>
                  <a:pt x="852589" y="123190"/>
                </a:lnTo>
                <a:lnTo>
                  <a:pt x="852589" y="41910"/>
                </a:lnTo>
                <a:lnTo>
                  <a:pt x="706526" y="41910"/>
                </a:lnTo>
                <a:lnTo>
                  <a:pt x="685342" y="16510"/>
                </a:lnTo>
                <a:lnTo>
                  <a:pt x="676986" y="12712"/>
                </a:lnTo>
                <a:lnTo>
                  <a:pt x="676986" y="82550"/>
                </a:lnTo>
                <a:lnTo>
                  <a:pt x="673760" y="97790"/>
                </a:lnTo>
                <a:lnTo>
                  <a:pt x="664959" y="111760"/>
                </a:lnTo>
                <a:lnTo>
                  <a:pt x="651916" y="120650"/>
                </a:lnTo>
                <a:lnTo>
                  <a:pt x="635952" y="123190"/>
                </a:lnTo>
                <a:lnTo>
                  <a:pt x="619975" y="120650"/>
                </a:lnTo>
                <a:lnTo>
                  <a:pt x="606933" y="111760"/>
                </a:lnTo>
                <a:lnTo>
                  <a:pt x="598131" y="97790"/>
                </a:lnTo>
                <a:lnTo>
                  <a:pt x="594918" y="82550"/>
                </a:lnTo>
                <a:lnTo>
                  <a:pt x="598170" y="66040"/>
                </a:lnTo>
                <a:lnTo>
                  <a:pt x="606971" y="53340"/>
                </a:lnTo>
                <a:lnTo>
                  <a:pt x="620001" y="44450"/>
                </a:lnTo>
                <a:lnTo>
                  <a:pt x="635952" y="41910"/>
                </a:lnTo>
                <a:lnTo>
                  <a:pt x="651916" y="44450"/>
                </a:lnTo>
                <a:lnTo>
                  <a:pt x="664959" y="53340"/>
                </a:lnTo>
                <a:lnTo>
                  <a:pt x="673760" y="66040"/>
                </a:lnTo>
                <a:lnTo>
                  <a:pt x="676986" y="82550"/>
                </a:lnTo>
                <a:lnTo>
                  <a:pt x="676986" y="12712"/>
                </a:lnTo>
                <a:lnTo>
                  <a:pt x="657453" y="3810"/>
                </a:lnTo>
                <a:lnTo>
                  <a:pt x="626414" y="1270"/>
                </a:lnTo>
                <a:lnTo>
                  <a:pt x="595795" y="11430"/>
                </a:lnTo>
                <a:lnTo>
                  <a:pt x="586701" y="16510"/>
                </a:lnTo>
                <a:lnTo>
                  <a:pt x="578535" y="24130"/>
                </a:lnTo>
                <a:lnTo>
                  <a:pt x="571398" y="31750"/>
                </a:lnTo>
                <a:lnTo>
                  <a:pt x="565391" y="41910"/>
                </a:lnTo>
                <a:lnTo>
                  <a:pt x="565391" y="123190"/>
                </a:lnTo>
                <a:lnTo>
                  <a:pt x="419328" y="123190"/>
                </a:lnTo>
                <a:lnTo>
                  <a:pt x="424256" y="114300"/>
                </a:lnTo>
                <a:lnTo>
                  <a:pt x="427837" y="104140"/>
                </a:lnTo>
                <a:lnTo>
                  <a:pt x="430034" y="92710"/>
                </a:lnTo>
                <a:lnTo>
                  <a:pt x="430809" y="82550"/>
                </a:lnTo>
                <a:lnTo>
                  <a:pt x="553897" y="82550"/>
                </a:lnTo>
                <a:lnTo>
                  <a:pt x="554659" y="92710"/>
                </a:lnTo>
                <a:lnTo>
                  <a:pt x="556856" y="104140"/>
                </a:lnTo>
                <a:lnTo>
                  <a:pt x="560451" y="114300"/>
                </a:lnTo>
                <a:lnTo>
                  <a:pt x="565391" y="123190"/>
                </a:lnTo>
                <a:lnTo>
                  <a:pt x="565391" y="41910"/>
                </a:lnTo>
                <a:lnTo>
                  <a:pt x="419328" y="41910"/>
                </a:lnTo>
                <a:lnTo>
                  <a:pt x="397725" y="16510"/>
                </a:lnTo>
                <a:lnTo>
                  <a:pt x="389788" y="12954"/>
                </a:lnTo>
                <a:lnTo>
                  <a:pt x="389788" y="82550"/>
                </a:lnTo>
                <a:lnTo>
                  <a:pt x="386524" y="97790"/>
                </a:lnTo>
                <a:lnTo>
                  <a:pt x="377723" y="111760"/>
                </a:lnTo>
                <a:lnTo>
                  <a:pt x="364693" y="120650"/>
                </a:lnTo>
                <a:lnTo>
                  <a:pt x="348754" y="123190"/>
                </a:lnTo>
                <a:lnTo>
                  <a:pt x="332778" y="120650"/>
                </a:lnTo>
                <a:lnTo>
                  <a:pt x="319735" y="111760"/>
                </a:lnTo>
                <a:lnTo>
                  <a:pt x="310934" y="97790"/>
                </a:lnTo>
                <a:lnTo>
                  <a:pt x="307721" y="82550"/>
                </a:lnTo>
                <a:lnTo>
                  <a:pt x="310934" y="66040"/>
                </a:lnTo>
                <a:lnTo>
                  <a:pt x="319735" y="53340"/>
                </a:lnTo>
                <a:lnTo>
                  <a:pt x="332778" y="44450"/>
                </a:lnTo>
                <a:lnTo>
                  <a:pt x="348754" y="41910"/>
                </a:lnTo>
                <a:lnTo>
                  <a:pt x="364718" y="44450"/>
                </a:lnTo>
                <a:lnTo>
                  <a:pt x="377761" y="53340"/>
                </a:lnTo>
                <a:lnTo>
                  <a:pt x="386562" y="66040"/>
                </a:lnTo>
                <a:lnTo>
                  <a:pt x="389788" y="82550"/>
                </a:lnTo>
                <a:lnTo>
                  <a:pt x="389788" y="12954"/>
                </a:lnTo>
                <a:lnTo>
                  <a:pt x="369455" y="3810"/>
                </a:lnTo>
                <a:lnTo>
                  <a:pt x="338137" y="1270"/>
                </a:lnTo>
                <a:lnTo>
                  <a:pt x="307365" y="11430"/>
                </a:lnTo>
                <a:lnTo>
                  <a:pt x="283070" y="33020"/>
                </a:lnTo>
                <a:lnTo>
                  <a:pt x="269417" y="62230"/>
                </a:lnTo>
                <a:lnTo>
                  <a:pt x="267347" y="92710"/>
                </a:lnTo>
                <a:lnTo>
                  <a:pt x="277837" y="123190"/>
                </a:lnTo>
                <a:lnTo>
                  <a:pt x="291007" y="140970"/>
                </a:lnTo>
                <a:lnTo>
                  <a:pt x="307860" y="153670"/>
                </a:lnTo>
                <a:lnTo>
                  <a:pt x="327418" y="161290"/>
                </a:lnTo>
                <a:lnTo>
                  <a:pt x="348754" y="163830"/>
                </a:lnTo>
                <a:lnTo>
                  <a:pt x="512864" y="163830"/>
                </a:lnTo>
                <a:lnTo>
                  <a:pt x="512864" y="226060"/>
                </a:lnTo>
                <a:lnTo>
                  <a:pt x="514477" y="233680"/>
                </a:lnTo>
                <a:lnTo>
                  <a:pt x="518871" y="240030"/>
                </a:lnTo>
                <a:lnTo>
                  <a:pt x="525399" y="245110"/>
                </a:lnTo>
                <a:lnTo>
                  <a:pt x="533387" y="246380"/>
                </a:lnTo>
                <a:lnTo>
                  <a:pt x="553897" y="246380"/>
                </a:lnTo>
                <a:lnTo>
                  <a:pt x="553897" y="328930"/>
                </a:lnTo>
                <a:lnTo>
                  <a:pt x="533387" y="328930"/>
                </a:lnTo>
                <a:lnTo>
                  <a:pt x="525399" y="330200"/>
                </a:lnTo>
                <a:lnTo>
                  <a:pt x="518871" y="334010"/>
                </a:lnTo>
                <a:lnTo>
                  <a:pt x="514477" y="341630"/>
                </a:lnTo>
                <a:lnTo>
                  <a:pt x="512864" y="349250"/>
                </a:lnTo>
                <a:lnTo>
                  <a:pt x="512864" y="452120"/>
                </a:lnTo>
                <a:lnTo>
                  <a:pt x="471843" y="452120"/>
                </a:lnTo>
                <a:lnTo>
                  <a:pt x="439940" y="458470"/>
                </a:lnTo>
                <a:lnTo>
                  <a:pt x="413880" y="474980"/>
                </a:lnTo>
                <a:lnTo>
                  <a:pt x="396290" y="501650"/>
                </a:lnTo>
                <a:lnTo>
                  <a:pt x="389826" y="533400"/>
                </a:lnTo>
                <a:lnTo>
                  <a:pt x="394322" y="560070"/>
                </a:lnTo>
                <a:lnTo>
                  <a:pt x="406971" y="584200"/>
                </a:lnTo>
                <a:lnTo>
                  <a:pt x="426415" y="601980"/>
                </a:lnTo>
                <a:lnTo>
                  <a:pt x="451332" y="613410"/>
                </a:lnTo>
                <a:lnTo>
                  <a:pt x="451332" y="676910"/>
                </a:lnTo>
                <a:lnTo>
                  <a:pt x="451332" y="718820"/>
                </a:lnTo>
                <a:lnTo>
                  <a:pt x="451332" y="963930"/>
                </a:lnTo>
                <a:lnTo>
                  <a:pt x="369265" y="963930"/>
                </a:lnTo>
                <a:lnTo>
                  <a:pt x="369265" y="718820"/>
                </a:lnTo>
                <a:lnTo>
                  <a:pt x="451332" y="718820"/>
                </a:lnTo>
                <a:lnTo>
                  <a:pt x="451332" y="676910"/>
                </a:lnTo>
                <a:lnTo>
                  <a:pt x="366395" y="676910"/>
                </a:lnTo>
                <a:lnTo>
                  <a:pt x="356603" y="656590"/>
                </a:lnTo>
                <a:lnTo>
                  <a:pt x="352323" y="647700"/>
                </a:lnTo>
                <a:lnTo>
                  <a:pt x="328955" y="627380"/>
                </a:lnTo>
                <a:lnTo>
                  <a:pt x="328244" y="627138"/>
                </a:lnTo>
                <a:lnTo>
                  <a:pt x="328244" y="697230"/>
                </a:lnTo>
                <a:lnTo>
                  <a:pt x="328244" y="985520"/>
                </a:lnTo>
                <a:lnTo>
                  <a:pt x="325018" y="1000760"/>
                </a:lnTo>
                <a:lnTo>
                  <a:pt x="316217" y="1013460"/>
                </a:lnTo>
                <a:lnTo>
                  <a:pt x="303174" y="1022350"/>
                </a:lnTo>
                <a:lnTo>
                  <a:pt x="287210" y="1026160"/>
                </a:lnTo>
                <a:lnTo>
                  <a:pt x="271233" y="1022350"/>
                </a:lnTo>
                <a:lnTo>
                  <a:pt x="258203" y="1013460"/>
                </a:lnTo>
                <a:lnTo>
                  <a:pt x="249402" y="1000760"/>
                </a:lnTo>
                <a:lnTo>
                  <a:pt x="246189" y="985520"/>
                </a:lnTo>
                <a:lnTo>
                  <a:pt x="246189" y="963930"/>
                </a:lnTo>
                <a:lnTo>
                  <a:pt x="246189" y="718820"/>
                </a:lnTo>
                <a:lnTo>
                  <a:pt x="246189" y="697230"/>
                </a:lnTo>
                <a:lnTo>
                  <a:pt x="249402" y="681990"/>
                </a:lnTo>
                <a:lnTo>
                  <a:pt x="258191" y="669290"/>
                </a:lnTo>
                <a:lnTo>
                  <a:pt x="271233" y="660400"/>
                </a:lnTo>
                <a:lnTo>
                  <a:pt x="287210" y="656590"/>
                </a:lnTo>
                <a:lnTo>
                  <a:pt x="303174" y="660400"/>
                </a:lnTo>
                <a:lnTo>
                  <a:pt x="316217" y="669290"/>
                </a:lnTo>
                <a:lnTo>
                  <a:pt x="325018" y="681990"/>
                </a:lnTo>
                <a:lnTo>
                  <a:pt x="328244" y="697230"/>
                </a:lnTo>
                <a:lnTo>
                  <a:pt x="328244" y="627138"/>
                </a:lnTo>
                <a:lnTo>
                  <a:pt x="299466" y="617220"/>
                </a:lnTo>
                <a:lnTo>
                  <a:pt x="267068" y="618490"/>
                </a:lnTo>
                <a:lnTo>
                  <a:pt x="246634" y="626110"/>
                </a:lnTo>
                <a:lnTo>
                  <a:pt x="229438" y="640080"/>
                </a:lnTo>
                <a:lnTo>
                  <a:pt x="216281" y="656590"/>
                </a:lnTo>
                <a:lnTo>
                  <a:pt x="208026" y="676910"/>
                </a:lnTo>
                <a:lnTo>
                  <a:pt x="205155" y="676910"/>
                </a:lnTo>
                <a:lnTo>
                  <a:pt x="205155" y="718820"/>
                </a:lnTo>
                <a:lnTo>
                  <a:pt x="205155" y="963930"/>
                </a:lnTo>
                <a:lnTo>
                  <a:pt x="41046" y="963930"/>
                </a:lnTo>
                <a:lnTo>
                  <a:pt x="41046" y="718820"/>
                </a:lnTo>
                <a:lnTo>
                  <a:pt x="205155" y="718820"/>
                </a:lnTo>
                <a:lnTo>
                  <a:pt x="205155" y="676910"/>
                </a:lnTo>
                <a:lnTo>
                  <a:pt x="20523" y="676910"/>
                </a:lnTo>
                <a:lnTo>
                  <a:pt x="12534" y="679450"/>
                </a:lnTo>
                <a:lnTo>
                  <a:pt x="6019" y="683260"/>
                </a:lnTo>
                <a:lnTo>
                  <a:pt x="1612" y="689610"/>
                </a:lnTo>
                <a:lnTo>
                  <a:pt x="0" y="697230"/>
                </a:lnTo>
                <a:lnTo>
                  <a:pt x="0" y="985520"/>
                </a:lnTo>
                <a:lnTo>
                  <a:pt x="1612" y="993140"/>
                </a:lnTo>
                <a:lnTo>
                  <a:pt x="6019" y="999490"/>
                </a:lnTo>
                <a:lnTo>
                  <a:pt x="12534" y="1003300"/>
                </a:lnTo>
                <a:lnTo>
                  <a:pt x="20523" y="1005840"/>
                </a:lnTo>
                <a:lnTo>
                  <a:pt x="208026" y="1005840"/>
                </a:lnTo>
                <a:lnTo>
                  <a:pt x="222084" y="1035050"/>
                </a:lnTo>
                <a:lnTo>
                  <a:pt x="245465" y="1055370"/>
                </a:lnTo>
                <a:lnTo>
                  <a:pt x="274955" y="1065530"/>
                </a:lnTo>
                <a:lnTo>
                  <a:pt x="307365" y="1064260"/>
                </a:lnTo>
                <a:lnTo>
                  <a:pt x="327787" y="1056640"/>
                </a:lnTo>
                <a:lnTo>
                  <a:pt x="344982" y="1042670"/>
                </a:lnTo>
                <a:lnTo>
                  <a:pt x="358127" y="1026160"/>
                </a:lnTo>
                <a:lnTo>
                  <a:pt x="366395" y="1005840"/>
                </a:lnTo>
                <a:lnTo>
                  <a:pt x="467944" y="1005840"/>
                </a:lnTo>
                <a:lnTo>
                  <a:pt x="493953" y="1014730"/>
                </a:lnTo>
                <a:lnTo>
                  <a:pt x="537019" y="1028700"/>
                </a:lnTo>
                <a:lnTo>
                  <a:pt x="587540" y="1041400"/>
                </a:lnTo>
                <a:lnTo>
                  <a:pt x="635952" y="1046480"/>
                </a:lnTo>
                <a:lnTo>
                  <a:pt x="684352" y="1041400"/>
                </a:lnTo>
                <a:lnTo>
                  <a:pt x="734872" y="1028700"/>
                </a:lnTo>
                <a:lnTo>
                  <a:pt x="777938" y="1014730"/>
                </a:lnTo>
                <a:lnTo>
                  <a:pt x="803960" y="1005840"/>
                </a:lnTo>
                <a:lnTo>
                  <a:pt x="905510" y="1005840"/>
                </a:lnTo>
                <a:lnTo>
                  <a:pt x="919568" y="1035050"/>
                </a:lnTo>
                <a:lnTo>
                  <a:pt x="942936" y="1055370"/>
                </a:lnTo>
                <a:lnTo>
                  <a:pt x="972426" y="1065530"/>
                </a:lnTo>
                <a:lnTo>
                  <a:pt x="1004836" y="1064260"/>
                </a:lnTo>
                <a:lnTo>
                  <a:pt x="1025258" y="1056640"/>
                </a:lnTo>
                <a:lnTo>
                  <a:pt x="1042466" y="1042670"/>
                </a:lnTo>
                <a:lnTo>
                  <a:pt x="1055611" y="1026160"/>
                </a:lnTo>
                <a:lnTo>
                  <a:pt x="1063879" y="1005840"/>
                </a:lnTo>
                <a:lnTo>
                  <a:pt x="1251381" y="1005840"/>
                </a:lnTo>
                <a:lnTo>
                  <a:pt x="1259357" y="1003300"/>
                </a:lnTo>
                <a:lnTo>
                  <a:pt x="1265885" y="999490"/>
                </a:lnTo>
                <a:lnTo>
                  <a:pt x="1270279" y="993140"/>
                </a:lnTo>
                <a:lnTo>
                  <a:pt x="1271892" y="985520"/>
                </a:lnTo>
                <a:lnTo>
                  <a:pt x="1271892" y="963930"/>
                </a:lnTo>
                <a:lnTo>
                  <a:pt x="1271892" y="718820"/>
                </a:lnTo>
                <a:lnTo>
                  <a:pt x="1271892" y="697230"/>
                </a:lnTo>
                <a:close/>
              </a:path>
            </a:pathLst>
          </a:custGeom>
          <a:solidFill>
            <a:srgbClr val="8F9FCB"/>
          </a:solidFill>
          <a:ln>
            <a:solidFill>
              <a:schemeClr val="accent1">
                <a:lumMod val="50000"/>
              </a:schemeClr>
            </a:solidFill>
          </a:ln>
        </p:spPr>
        <p:txBody>
          <a:bodyPr wrap="square" lIns="0" tIns="0" rIns="0" bIns="0" rtlCol="0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/>
          </a:p>
        </p:txBody>
      </p:sp>
      <p:sp>
        <p:nvSpPr>
          <p:cNvPr id="28" name="TextBox 27"/>
          <p:cNvSpPr txBox="1"/>
          <p:nvPr/>
        </p:nvSpPr>
        <p:spPr>
          <a:xfrm>
            <a:off x="2133601" y="3537619"/>
            <a:ext cx="326127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79388">
              <a:tabLst>
                <a:tab pos="177800" algn="l"/>
              </a:tabLst>
            </a:pPr>
            <a:r>
              <a:rPr lang="ru-RU" sz="2000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kk-KZ" sz="2000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kk-KZ" sz="20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план                         </a:t>
            </a:r>
            <a:r>
              <a:rPr lang="kk-KZ" sz="2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63</a:t>
            </a:r>
          </a:p>
          <a:p>
            <a:pPr defTabSz="179388">
              <a:tabLst>
                <a:tab pos="177800" algn="l"/>
              </a:tabLst>
            </a:pPr>
            <a:r>
              <a:rPr lang="kk-KZ" sz="20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kk-KZ" sz="20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в ремонте	</a:t>
            </a:r>
            <a:r>
              <a:rPr lang="kk-KZ" sz="2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</a:t>
            </a:r>
            <a:r>
              <a:rPr lang="en-US" sz="2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kk-KZ" sz="2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13</a:t>
            </a:r>
          </a:p>
          <a:p>
            <a:pPr defTabSz="179388">
              <a:tabLst>
                <a:tab pos="177800" algn="l"/>
              </a:tabLst>
            </a:pPr>
            <a:r>
              <a:rPr lang="kk-KZ" sz="2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kk-KZ" sz="2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kk-KZ" sz="20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завершен</a:t>
            </a:r>
            <a:r>
              <a:rPr lang="kk-KZ" sz="2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1</a:t>
            </a:r>
            <a:endParaRPr lang="kk-KZ" sz="2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2133601" y="5455737"/>
            <a:ext cx="326127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79388">
              <a:tabLst>
                <a:tab pos="177800" algn="l"/>
              </a:tabLst>
            </a:pP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kk-KZ" sz="2000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план                          </a:t>
            </a:r>
            <a:r>
              <a:rPr lang="kk-KZ" sz="2000" b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39</a:t>
            </a:r>
          </a:p>
          <a:p>
            <a:pPr defTabSz="179388">
              <a:tabLst>
                <a:tab pos="177800" algn="l"/>
              </a:tabLst>
            </a:pPr>
            <a:r>
              <a:rPr lang="kk-KZ" sz="20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kk-KZ" sz="2000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в ремонте	</a:t>
            </a:r>
            <a:r>
              <a:rPr lang="kk-KZ" sz="2000" b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</a:t>
            </a:r>
            <a:r>
              <a:rPr lang="en-US" sz="2000" b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kk-KZ" sz="2000" b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4</a:t>
            </a:r>
            <a:endParaRPr lang="kk-KZ" sz="2000" b="1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8248651" y="3621619"/>
            <a:ext cx="36195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РП, ТП, КТП 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7527721" y="3751169"/>
            <a:ext cx="434042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kk-KZ" sz="2000" b="1" dirty="0" smtClean="0">
              <a:solidFill>
                <a:srgbClr val="3880C1"/>
              </a:solidFill>
              <a:latin typeface="Arial" pitchFamily="34" charset="0"/>
              <a:cs typeface="Arial" panose="020B0604020202020204" pitchFamily="34" charset="0"/>
            </a:endParaRPr>
          </a:p>
          <a:p>
            <a:r>
              <a:rPr lang="kk-KZ" sz="2000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план                 </a:t>
            </a:r>
            <a:r>
              <a:rPr lang="kk-KZ" sz="2000" b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3 579 ед</a:t>
            </a:r>
            <a:endParaRPr lang="kk-KZ" sz="2000" b="1" dirty="0">
              <a:solidFill>
                <a:srgbClr val="3880C1"/>
              </a:solidFill>
              <a:latin typeface="Arial" pitchFamily="34" charset="0"/>
              <a:cs typeface="Arial" panose="020B0604020202020204" pitchFamily="34" charset="0"/>
            </a:endParaRPr>
          </a:p>
          <a:p>
            <a:endParaRPr lang="kk-KZ" sz="2000" b="1" dirty="0" smtClean="0">
              <a:solidFill>
                <a:srgbClr val="3880C1"/>
              </a:solidFill>
              <a:latin typeface="Arial" pitchFamily="34" charset="0"/>
              <a:cs typeface="Arial" panose="020B0604020202020204" pitchFamily="34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7527721" y="5102392"/>
            <a:ext cx="4664119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000" dirty="0" smtClean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kk-KZ" sz="2000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план               </a:t>
            </a:r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323</a:t>
            </a:r>
            <a:r>
              <a:rPr lang="kk-KZ" sz="2000" b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км*</a:t>
            </a:r>
          </a:p>
          <a:p>
            <a:endParaRPr lang="kk-KZ" sz="2000" b="1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kk-KZ" sz="1600" i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после опресовки план будет скорректирован </a:t>
            </a:r>
            <a:endParaRPr lang="kk-KZ" sz="1600" i="1" dirty="0" smtClean="0">
              <a:solidFill>
                <a:srgbClr val="002060"/>
              </a:solidFill>
            </a:endParaRPr>
          </a:p>
        </p:txBody>
      </p:sp>
      <p:sp>
        <p:nvSpPr>
          <p:cNvPr id="37" name="Прямоугольник 36"/>
          <p:cNvSpPr/>
          <p:nvPr/>
        </p:nvSpPr>
        <p:spPr>
          <a:xfrm>
            <a:off x="7527721" y="4870099"/>
            <a:ext cx="4340429" cy="400110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ТЕПЛОВЫЕ СЕТИ</a:t>
            </a:r>
            <a:endParaRPr lang="ru-RU" sz="2000" b="1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ea typeface="Tahoma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8763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: скругленные углы 6">
            <a:extLst>
              <a:ext uri="{FF2B5EF4-FFF2-40B4-BE49-F238E27FC236}">
                <a16:creationId xmlns="" xmlns:a16="http://schemas.microsoft.com/office/drawing/2014/main" id="{0779AB98-7AA8-4A69-BE62-D2614D4973B0}"/>
              </a:ext>
            </a:extLst>
          </p:cNvPr>
          <p:cNvSpPr/>
          <p:nvPr/>
        </p:nvSpPr>
        <p:spPr>
          <a:xfrm>
            <a:off x="2825704" y="945071"/>
            <a:ext cx="2235302" cy="639701"/>
          </a:xfrm>
          <a:prstGeom prst="round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kk-KZ" sz="3200" b="1" dirty="0">
                <a:latin typeface="Arial" panose="020B0604020202020204" pitchFamily="34" charset="0"/>
                <a:cs typeface="Arial" panose="020B0604020202020204" pitchFamily="34" charset="0"/>
              </a:rPr>
              <a:t>2 756 </a:t>
            </a:r>
            <a:r>
              <a:rPr lang="kk-KZ" sz="1200" b="1" dirty="0">
                <a:latin typeface="Arial" panose="020B0604020202020204" pitchFamily="34" charset="0"/>
                <a:cs typeface="Arial" panose="020B0604020202020204" pitchFamily="34" charset="0"/>
              </a:rPr>
              <a:t>млрд</a:t>
            </a:r>
            <a:r>
              <a:rPr lang="ru-RU" sz="1200" b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sz="1200" b="1" dirty="0" err="1">
                <a:latin typeface="Arial" panose="020B0604020202020204" pitchFamily="34" charset="0"/>
                <a:cs typeface="Arial" panose="020B0604020202020204" pitchFamily="34" charset="0"/>
              </a:rPr>
              <a:t>тг</a:t>
            </a:r>
            <a:endParaRPr lang="ru-RU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object 4"/>
          <p:cNvSpPr txBox="1"/>
          <p:nvPr/>
        </p:nvSpPr>
        <p:spPr>
          <a:xfrm>
            <a:off x="-845" y="13499"/>
            <a:ext cx="12192845" cy="510396"/>
          </a:xfrm>
          <a:prstGeom prst="rect">
            <a:avLst/>
          </a:prstGeom>
        </p:spPr>
        <p:txBody>
          <a:bodyPr vert="horz" wrap="square" lIns="0" tIns="17780" rIns="0" bIns="0" rtlCol="0">
            <a:spAutoFit/>
          </a:bodyPr>
          <a:lstStyle/>
          <a:p>
            <a:pPr algn="ctr">
              <a:defRPr/>
            </a:pPr>
            <a:r>
              <a:rPr lang="kk-KZ" sz="3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Национальный проект</a:t>
            </a:r>
            <a:endParaRPr lang="ru-RU" sz="32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8" name="Прямая соединительная линия 17">
            <a:extLst>
              <a:ext uri="{FF2B5EF4-FFF2-40B4-BE49-F238E27FC236}">
                <a16:creationId xmlns="" xmlns:a16="http://schemas.microsoft.com/office/drawing/2014/main" id="{2682FB5F-BD03-4B3B-AE22-455E6F363D4E}"/>
              </a:ext>
            </a:extLst>
          </p:cNvPr>
          <p:cNvCxnSpPr>
            <a:cxnSpLocks/>
          </p:cNvCxnSpPr>
          <p:nvPr/>
        </p:nvCxnSpPr>
        <p:spPr>
          <a:xfrm>
            <a:off x="-845" y="523895"/>
            <a:ext cx="12192845" cy="0"/>
          </a:xfrm>
          <a:prstGeom prst="line">
            <a:avLst/>
          </a:prstGeom>
          <a:ln w="2857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8" name="Группа 77">
            <a:extLst>
              <a:ext uri="{FF2B5EF4-FFF2-40B4-BE49-F238E27FC236}">
                <a16:creationId xmlns="" xmlns:a16="http://schemas.microsoft.com/office/drawing/2014/main" id="{10BDB3AC-829F-4186-92F1-B2488B66EADC}"/>
              </a:ext>
            </a:extLst>
          </p:cNvPr>
          <p:cNvGrpSpPr/>
          <p:nvPr/>
        </p:nvGrpSpPr>
        <p:grpSpPr>
          <a:xfrm>
            <a:off x="71863" y="845087"/>
            <a:ext cx="2454858" cy="839668"/>
            <a:chOff x="71863" y="1502515"/>
            <a:chExt cx="2454858" cy="839668"/>
          </a:xfrm>
        </p:grpSpPr>
        <p:sp>
          <p:nvSpPr>
            <p:cNvPr id="40" name="Прямоугольник: скругленные углы 39">
              <a:extLst>
                <a:ext uri="{FF2B5EF4-FFF2-40B4-BE49-F238E27FC236}">
                  <a16:creationId xmlns="" xmlns:a16="http://schemas.microsoft.com/office/drawing/2014/main" id="{132B13D2-EA4B-4CBA-9913-C645667FD0A9}"/>
                </a:ext>
              </a:extLst>
            </p:cNvPr>
            <p:cNvSpPr/>
            <p:nvPr/>
          </p:nvSpPr>
          <p:spPr>
            <a:xfrm>
              <a:off x="71863" y="1502515"/>
              <a:ext cx="2454858" cy="839668"/>
            </a:xfrm>
            <a:prstGeom prst="round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 algn="ctr"/>
              <a:endParaRPr lang="x-none" sz="12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" name="Скругленный прямоугольник 6">
              <a:extLst>
                <a:ext uri="{FF2B5EF4-FFF2-40B4-BE49-F238E27FC236}">
                  <a16:creationId xmlns="" xmlns:a16="http://schemas.microsoft.com/office/drawing/2014/main" id="{99DDBFDA-1208-4D94-B560-BEBB7AC0FC33}"/>
                </a:ext>
              </a:extLst>
            </p:cNvPr>
            <p:cNvSpPr/>
            <p:nvPr/>
          </p:nvSpPr>
          <p:spPr>
            <a:xfrm>
              <a:off x="121768" y="1504192"/>
              <a:ext cx="2355048" cy="836315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 algn="ctr">
                <a:defRPr/>
              </a:pPr>
              <a:r>
                <a:rPr lang="ru-RU" sz="16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ЭЛЕКТРИЧЕСКИЕ</a:t>
              </a:r>
            </a:p>
            <a:p>
              <a:pPr algn="ctr">
                <a:defRPr/>
              </a:pPr>
              <a:r>
                <a:rPr lang="ru-RU" sz="16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СЕТИ</a:t>
              </a:r>
            </a:p>
            <a:p>
              <a:pPr algn="ctr">
                <a:defRPr/>
              </a:pPr>
              <a:r>
                <a:rPr lang="ru-RU" sz="1600" b="1" dirty="0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износ – 72%</a:t>
              </a:r>
            </a:p>
          </p:txBody>
        </p:sp>
      </p:grpSp>
      <p:sp>
        <p:nvSpPr>
          <p:cNvPr id="41" name="Равнобедренный треугольник 40">
            <a:extLst>
              <a:ext uri="{FF2B5EF4-FFF2-40B4-BE49-F238E27FC236}">
                <a16:creationId xmlns="" xmlns:a16="http://schemas.microsoft.com/office/drawing/2014/main" id="{C639CF43-4F84-4C87-88C5-EEB592987332}"/>
              </a:ext>
            </a:extLst>
          </p:cNvPr>
          <p:cNvSpPr/>
          <p:nvPr/>
        </p:nvSpPr>
        <p:spPr>
          <a:xfrm rot="5400000">
            <a:off x="5474434" y="1168401"/>
            <a:ext cx="439737" cy="193040"/>
          </a:xfrm>
          <a:prstGeom prst="triangl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x-none" sz="2400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9" name="Прямоугольник: скругленные углы 48">
            <a:extLst>
              <a:ext uri="{FF2B5EF4-FFF2-40B4-BE49-F238E27FC236}">
                <a16:creationId xmlns="" xmlns:a16="http://schemas.microsoft.com/office/drawing/2014/main" id="{3B6DD3F6-08EA-4F7C-A5A3-572DD0FE58EF}"/>
              </a:ext>
            </a:extLst>
          </p:cNvPr>
          <p:cNvSpPr/>
          <p:nvPr/>
        </p:nvSpPr>
        <p:spPr>
          <a:xfrm>
            <a:off x="2825704" y="2388969"/>
            <a:ext cx="2235302" cy="639701"/>
          </a:xfrm>
          <a:prstGeom prst="round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k-KZ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1 257</a:t>
            </a:r>
            <a:r>
              <a:rPr kumimoji="0" lang="kk-KZ" sz="1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млрд</a:t>
            </a:r>
            <a:r>
              <a:rPr kumimoji="0" lang="ru-RU" sz="1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 </a:t>
            </a:r>
            <a:r>
              <a:rPr kumimoji="0" lang="ru-RU" sz="12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тг</a:t>
            </a:r>
            <a:endParaRPr kumimoji="0" lang="ru-RU" sz="32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grpSp>
        <p:nvGrpSpPr>
          <p:cNvPr id="75" name="Группа 74">
            <a:extLst>
              <a:ext uri="{FF2B5EF4-FFF2-40B4-BE49-F238E27FC236}">
                <a16:creationId xmlns="" xmlns:a16="http://schemas.microsoft.com/office/drawing/2014/main" id="{7FCADDB5-0EBD-4EA5-87D8-12DE2B0E6CFF}"/>
              </a:ext>
            </a:extLst>
          </p:cNvPr>
          <p:cNvGrpSpPr/>
          <p:nvPr/>
        </p:nvGrpSpPr>
        <p:grpSpPr>
          <a:xfrm>
            <a:off x="0" y="2288985"/>
            <a:ext cx="2598584" cy="839668"/>
            <a:chOff x="0" y="2867021"/>
            <a:chExt cx="2598584" cy="839668"/>
          </a:xfrm>
        </p:grpSpPr>
        <p:sp>
          <p:nvSpPr>
            <p:cNvPr id="50" name="Прямоугольник: скругленные углы 49">
              <a:extLst>
                <a:ext uri="{FF2B5EF4-FFF2-40B4-BE49-F238E27FC236}">
                  <a16:creationId xmlns="" xmlns:a16="http://schemas.microsoft.com/office/drawing/2014/main" id="{7F0F2911-2150-4A8E-87EA-31D34D28C345}"/>
                </a:ext>
              </a:extLst>
            </p:cNvPr>
            <p:cNvSpPr/>
            <p:nvPr/>
          </p:nvSpPr>
          <p:spPr>
            <a:xfrm>
              <a:off x="71863" y="2867021"/>
              <a:ext cx="2454859" cy="839668"/>
            </a:xfrm>
            <a:prstGeom prst="round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 algn="ctr"/>
              <a:endParaRPr lang="x-none" sz="12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1" name="Скругленный прямоугольник 6">
              <a:extLst>
                <a:ext uri="{FF2B5EF4-FFF2-40B4-BE49-F238E27FC236}">
                  <a16:creationId xmlns="" xmlns:a16="http://schemas.microsoft.com/office/drawing/2014/main" id="{8923F8C9-EF25-42CC-BE4F-54D2D8354986}"/>
                </a:ext>
              </a:extLst>
            </p:cNvPr>
            <p:cNvSpPr/>
            <p:nvPr/>
          </p:nvSpPr>
          <p:spPr>
            <a:xfrm>
              <a:off x="0" y="2938430"/>
              <a:ext cx="2598584" cy="696850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 algn="ctr"/>
              <a:r>
                <a:rPr lang="ru-RU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ТЕПЛОВЫЕ СЕТИ</a:t>
              </a:r>
            </a:p>
            <a:p>
              <a:pPr algn="ctr"/>
              <a:r>
                <a:rPr lang="ru-RU" sz="1800" b="1" dirty="0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износ – 52%</a:t>
              </a:r>
            </a:p>
          </p:txBody>
        </p:sp>
      </p:grpSp>
      <p:sp>
        <p:nvSpPr>
          <p:cNvPr id="53" name="Равнобедренный треугольник 52">
            <a:extLst>
              <a:ext uri="{FF2B5EF4-FFF2-40B4-BE49-F238E27FC236}">
                <a16:creationId xmlns="" xmlns:a16="http://schemas.microsoft.com/office/drawing/2014/main" id="{F5C7788F-C444-4461-9786-4FA6180C2E4F}"/>
              </a:ext>
            </a:extLst>
          </p:cNvPr>
          <p:cNvSpPr/>
          <p:nvPr/>
        </p:nvSpPr>
        <p:spPr>
          <a:xfrm rot="5400000">
            <a:off x="5474434" y="2612299"/>
            <a:ext cx="439737" cy="193040"/>
          </a:xfrm>
          <a:prstGeom prst="triangl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x-none" sz="2400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4" name="Прямая соединительная линия 63">
            <a:extLst>
              <a:ext uri="{FF2B5EF4-FFF2-40B4-BE49-F238E27FC236}">
                <a16:creationId xmlns="" xmlns:a16="http://schemas.microsoft.com/office/drawing/2014/main" id="{B3994715-1FFA-4F57-929F-4CC90077C2FA}"/>
              </a:ext>
            </a:extLst>
          </p:cNvPr>
          <p:cNvCxnSpPr>
            <a:cxnSpLocks/>
          </p:cNvCxnSpPr>
          <p:nvPr/>
        </p:nvCxnSpPr>
        <p:spPr>
          <a:xfrm flipH="1" flipV="1">
            <a:off x="80632" y="3515749"/>
            <a:ext cx="11800896" cy="19675"/>
          </a:xfrm>
          <a:prstGeom prst="line">
            <a:avLst/>
          </a:prstGeom>
          <a:ln w="2857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7" name="Группа 76">
            <a:extLst>
              <a:ext uri="{FF2B5EF4-FFF2-40B4-BE49-F238E27FC236}">
                <a16:creationId xmlns="" xmlns:a16="http://schemas.microsoft.com/office/drawing/2014/main" id="{7ADA2E03-85D9-4C57-9250-7D8CCE33C950}"/>
              </a:ext>
            </a:extLst>
          </p:cNvPr>
          <p:cNvGrpSpPr/>
          <p:nvPr/>
        </p:nvGrpSpPr>
        <p:grpSpPr>
          <a:xfrm>
            <a:off x="6019983" y="765032"/>
            <a:ext cx="6321084" cy="976297"/>
            <a:chOff x="6019983" y="1467629"/>
            <a:chExt cx="6321084" cy="976297"/>
          </a:xfrm>
        </p:grpSpPr>
        <p:sp>
          <p:nvSpPr>
            <p:cNvPr id="34" name="Прямоугольник: скругленные углы 33">
              <a:extLst>
                <a:ext uri="{FF2B5EF4-FFF2-40B4-BE49-F238E27FC236}">
                  <a16:creationId xmlns="" xmlns:a16="http://schemas.microsoft.com/office/drawing/2014/main" id="{E0A8725C-91FF-48C9-AC0C-BEB25AD541A7}"/>
                </a:ext>
              </a:extLst>
            </p:cNvPr>
            <p:cNvSpPr/>
            <p:nvPr/>
          </p:nvSpPr>
          <p:spPr>
            <a:xfrm>
              <a:off x="6019983" y="1508335"/>
              <a:ext cx="6100154" cy="865625"/>
            </a:xfrm>
            <a:prstGeom prst="round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 algn="ctr"/>
              <a:endParaRPr lang="x-none" sz="12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4" name="Скругленный прямоугольник 6">
              <a:extLst>
                <a:ext uri="{FF2B5EF4-FFF2-40B4-BE49-F238E27FC236}">
                  <a16:creationId xmlns="" xmlns:a16="http://schemas.microsoft.com/office/drawing/2014/main" id="{CDA167AF-5E72-463B-8F2E-B078E0D41858}"/>
                </a:ext>
              </a:extLst>
            </p:cNvPr>
            <p:cNvSpPr/>
            <p:nvPr/>
          </p:nvSpPr>
          <p:spPr>
            <a:xfrm>
              <a:off x="6240913" y="1529693"/>
              <a:ext cx="3230950" cy="334973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 algn="ctr">
                <a:defRPr/>
              </a:pPr>
              <a:r>
                <a:rPr lang="ru-RU" sz="16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Модернизация</a:t>
              </a:r>
            </a:p>
          </p:txBody>
        </p:sp>
        <p:sp>
          <p:nvSpPr>
            <p:cNvPr id="45" name="Прямоугольник: скругленные углы 44">
              <a:extLst>
                <a:ext uri="{FF2B5EF4-FFF2-40B4-BE49-F238E27FC236}">
                  <a16:creationId xmlns="" xmlns:a16="http://schemas.microsoft.com/office/drawing/2014/main" id="{D801E934-7D31-435F-9B2A-26672A5B5D34}"/>
                </a:ext>
              </a:extLst>
            </p:cNvPr>
            <p:cNvSpPr/>
            <p:nvPr/>
          </p:nvSpPr>
          <p:spPr>
            <a:xfrm>
              <a:off x="6738737" y="1787001"/>
              <a:ext cx="2235302" cy="639701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kk-KZ" sz="2800" b="1" dirty="0">
                  <a:solidFill>
                    <a:srgbClr val="4472C4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77 551 км</a:t>
              </a:r>
              <a:endParaRPr lang="ru-RU" sz="2800" b="1" dirty="0">
                <a:solidFill>
                  <a:srgbClr val="4472C4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7" name="Скругленный прямоугольник 6">
              <a:extLst>
                <a:ext uri="{FF2B5EF4-FFF2-40B4-BE49-F238E27FC236}">
                  <a16:creationId xmlns="" xmlns:a16="http://schemas.microsoft.com/office/drawing/2014/main" id="{325225AE-078D-4157-AD80-55914884BED8}"/>
                </a:ext>
              </a:extLst>
            </p:cNvPr>
            <p:cNvSpPr/>
            <p:nvPr/>
          </p:nvSpPr>
          <p:spPr>
            <a:xfrm>
              <a:off x="9511033" y="1467629"/>
              <a:ext cx="2648274" cy="334973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 algn="ctr">
                <a:defRPr/>
              </a:pPr>
              <a:r>
                <a:rPr lang="ru-RU" sz="14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Снижение среднего износа к 2029 году</a:t>
              </a:r>
            </a:p>
          </p:txBody>
        </p:sp>
        <p:sp>
          <p:nvSpPr>
            <p:cNvPr id="48" name="Прямоугольник: скругленные углы 47">
              <a:extLst>
                <a:ext uri="{FF2B5EF4-FFF2-40B4-BE49-F238E27FC236}">
                  <a16:creationId xmlns="" xmlns:a16="http://schemas.microsoft.com/office/drawing/2014/main" id="{75E0FED5-CFE2-4356-A651-8E3CFFC0F4DE}"/>
                </a:ext>
              </a:extLst>
            </p:cNvPr>
            <p:cNvSpPr/>
            <p:nvPr/>
          </p:nvSpPr>
          <p:spPr>
            <a:xfrm>
              <a:off x="9285617" y="1804225"/>
              <a:ext cx="3055450" cy="639701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kk-KZ" sz="2000" b="1" dirty="0">
                  <a:solidFill>
                    <a:srgbClr val="00B05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45%</a:t>
              </a:r>
              <a:endParaRPr lang="ru-RU" sz="20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73" name="Прямая соединительная линия 72">
              <a:extLst>
                <a:ext uri="{FF2B5EF4-FFF2-40B4-BE49-F238E27FC236}">
                  <a16:creationId xmlns="" xmlns:a16="http://schemas.microsoft.com/office/drawing/2014/main" id="{D8029C6B-4991-490B-9E7B-A8FA803190FF}"/>
                </a:ext>
              </a:extLst>
            </p:cNvPr>
            <p:cNvCxnSpPr>
              <a:cxnSpLocks/>
            </p:cNvCxnSpPr>
            <p:nvPr/>
          </p:nvCxnSpPr>
          <p:spPr>
            <a:xfrm>
              <a:off x="9511033" y="1586842"/>
              <a:ext cx="0" cy="75534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9" name="Группа 68">
            <a:extLst>
              <a:ext uri="{FF2B5EF4-FFF2-40B4-BE49-F238E27FC236}">
                <a16:creationId xmlns="" xmlns:a16="http://schemas.microsoft.com/office/drawing/2014/main" id="{B2FB6198-F19B-4345-970C-32D89F46D61E}"/>
              </a:ext>
            </a:extLst>
          </p:cNvPr>
          <p:cNvGrpSpPr/>
          <p:nvPr/>
        </p:nvGrpSpPr>
        <p:grpSpPr>
          <a:xfrm>
            <a:off x="6059464" y="2251649"/>
            <a:ext cx="6100154" cy="918367"/>
            <a:chOff x="6019983" y="1508335"/>
            <a:chExt cx="6100154" cy="918367"/>
          </a:xfrm>
        </p:grpSpPr>
        <p:sp>
          <p:nvSpPr>
            <p:cNvPr id="71" name="Прямоугольник: скругленные углы 70">
              <a:extLst>
                <a:ext uri="{FF2B5EF4-FFF2-40B4-BE49-F238E27FC236}">
                  <a16:creationId xmlns="" xmlns:a16="http://schemas.microsoft.com/office/drawing/2014/main" id="{D7BF2AF6-C63C-4F28-BD24-03C86794F540}"/>
                </a:ext>
              </a:extLst>
            </p:cNvPr>
            <p:cNvSpPr/>
            <p:nvPr/>
          </p:nvSpPr>
          <p:spPr>
            <a:xfrm>
              <a:off x="6019983" y="1508335"/>
              <a:ext cx="6100154" cy="865625"/>
            </a:xfrm>
            <a:prstGeom prst="round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 algn="ctr"/>
              <a:endParaRPr lang="x-none" sz="12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4" name="Скругленный прямоугольник 6">
              <a:extLst>
                <a:ext uri="{FF2B5EF4-FFF2-40B4-BE49-F238E27FC236}">
                  <a16:creationId xmlns="" xmlns:a16="http://schemas.microsoft.com/office/drawing/2014/main" id="{CA638980-F3DC-4ED5-899A-48969F5000CE}"/>
                </a:ext>
              </a:extLst>
            </p:cNvPr>
            <p:cNvSpPr/>
            <p:nvPr/>
          </p:nvSpPr>
          <p:spPr>
            <a:xfrm>
              <a:off x="6240913" y="1529693"/>
              <a:ext cx="3230950" cy="334973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 algn="ctr">
                <a:defRPr/>
              </a:pPr>
              <a:r>
                <a:rPr lang="ru-RU" sz="16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Модернизация</a:t>
              </a:r>
            </a:p>
          </p:txBody>
        </p:sp>
        <p:sp>
          <p:nvSpPr>
            <p:cNvPr id="79" name="Прямоугольник: скругленные углы 78">
              <a:extLst>
                <a:ext uri="{FF2B5EF4-FFF2-40B4-BE49-F238E27FC236}">
                  <a16:creationId xmlns="" xmlns:a16="http://schemas.microsoft.com/office/drawing/2014/main" id="{06493F99-F65E-44DE-BA53-F8E484EBC5B4}"/>
                </a:ext>
              </a:extLst>
            </p:cNvPr>
            <p:cNvSpPr/>
            <p:nvPr/>
          </p:nvSpPr>
          <p:spPr>
            <a:xfrm>
              <a:off x="6738737" y="1787001"/>
              <a:ext cx="2235302" cy="639701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kk-KZ" sz="2800" b="1" dirty="0">
                  <a:solidFill>
                    <a:srgbClr val="4472C4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1 622 км</a:t>
              </a:r>
              <a:endParaRPr lang="ru-RU" sz="2800" b="1" dirty="0">
                <a:solidFill>
                  <a:srgbClr val="4472C4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82" name="Прямая соединительная линия 81">
              <a:extLst>
                <a:ext uri="{FF2B5EF4-FFF2-40B4-BE49-F238E27FC236}">
                  <a16:creationId xmlns="" xmlns:a16="http://schemas.microsoft.com/office/drawing/2014/main" id="{99178C5B-78D6-4A51-8CA0-6DC115D32BF1}"/>
                </a:ext>
              </a:extLst>
            </p:cNvPr>
            <p:cNvCxnSpPr>
              <a:cxnSpLocks/>
            </p:cNvCxnSpPr>
            <p:nvPr/>
          </p:nvCxnSpPr>
          <p:spPr>
            <a:xfrm>
              <a:off x="9511033" y="1586842"/>
              <a:ext cx="0" cy="75534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5" name="Прямоугольник: скругленные углы 104">
            <a:extLst>
              <a:ext uri="{FF2B5EF4-FFF2-40B4-BE49-F238E27FC236}">
                <a16:creationId xmlns="" xmlns:a16="http://schemas.microsoft.com/office/drawing/2014/main" id="{CEE2D7EA-CAB6-4EE0-968C-E2AF0CD8F0B0}"/>
              </a:ext>
            </a:extLst>
          </p:cNvPr>
          <p:cNvSpPr/>
          <p:nvPr/>
        </p:nvSpPr>
        <p:spPr>
          <a:xfrm>
            <a:off x="143783" y="5316404"/>
            <a:ext cx="5880353" cy="864433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endParaRPr lang="x-none" sz="1200" b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6" name="Прямоугольник: скругленные углы 105">
            <a:extLst>
              <a:ext uri="{FF2B5EF4-FFF2-40B4-BE49-F238E27FC236}">
                <a16:creationId xmlns="" xmlns:a16="http://schemas.microsoft.com/office/drawing/2014/main" id="{FB39E93F-165C-417C-84C4-5C91124F1CA3}"/>
              </a:ext>
            </a:extLst>
          </p:cNvPr>
          <p:cNvSpPr/>
          <p:nvPr/>
        </p:nvSpPr>
        <p:spPr>
          <a:xfrm>
            <a:off x="-104867" y="5481008"/>
            <a:ext cx="6377651" cy="916965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kk-KZ" sz="2800" b="1" dirty="0">
                <a:solidFill>
                  <a:srgbClr val="2F5597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14 </a:t>
            </a:r>
            <a:r>
              <a:rPr lang="kk-KZ" sz="2800" b="1" dirty="0" err="1">
                <a:solidFill>
                  <a:srgbClr val="2F5597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п</a:t>
            </a:r>
            <a:r>
              <a:rPr lang="kk-KZ" dirty="0" err="1">
                <a:solidFill>
                  <a:srgbClr val="2F5597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роектов</a:t>
            </a:r>
            <a:r>
              <a:rPr lang="kk-KZ" dirty="0">
                <a:solidFill>
                  <a:srgbClr val="2F5597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 </a:t>
            </a:r>
            <a:r>
              <a:rPr lang="kk-KZ" dirty="0" err="1">
                <a:solidFill>
                  <a:srgbClr val="2F559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модернизации</a:t>
            </a:r>
            <a:r>
              <a:rPr lang="kk-KZ" dirty="0">
                <a:solidFill>
                  <a:srgbClr val="2F559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</a:p>
          <a:p>
            <a:pPr algn="ctr">
              <a:defRPr/>
            </a:pPr>
            <a:r>
              <a:rPr lang="kk-KZ" dirty="0" err="1">
                <a:solidFill>
                  <a:srgbClr val="2F559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реконструкции</a:t>
            </a:r>
            <a:r>
              <a:rPr lang="kk-KZ" dirty="0">
                <a:solidFill>
                  <a:srgbClr val="2F559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и </a:t>
            </a:r>
            <a:r>
              <a:rPr lang="kk-KZ" dirty="0" err="1">
                <a:solidFill>
                  <a:srgbClr val="2F559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расширение</a:t>
            </a:r>
            <a:endParaRPr lang="kk-KZ" dirty="0">
              <a:solidFill>
                <a:srgbClr val="2F5597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defRPr/>
            </a:pPr>
            <a:endParaRPr lang="ru-RU" sz="2800" dirty="0">
              <a:solidFill>
                <a:srgbClr val="2F5597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107" name="Прямоугольник: скругленные углы 106">
            <a:extLst>
              <a:ext uri="{FF2B5EF4-FFF2-40B4-BE49-F238E27FC236}">
                <a16:creationId xmlns="" xmlns:a16="http://schemas.microsoft.com/office/drawing/2014/main" id="{2E4CAE0D-EAB2-4099-9DB4-4332646A8372}"/>
              </a:ext>
            </a:extLst>
          </p:cNvPr>
          <p:cNvSpPr/>
          <p:nvPr/>
        </p:nvSpPr>
        <p:spPr>
          <a:xfrm>
            <a:off x="6247914" y="5316404"/>
            <a:ext cx="5791201" cy="864433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endParaRPr lang="x-none" sz="1200" b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8" name="Прямоугольник: скругленные углы 107">
            <a:extLst>
              <a:ext uri="{FF2B5EF4-FFF2-40B4-BE49-F238E27FC236}">
                <a16:creationId xmlns="" xmlns:a16="http://schemas.microsoft.com/office/drawing/2014/main" id="{516ED3FC-6F10-4871-BFE4-678DF18B2129}"/>
              </a:ext>
            </a:extLst>
          </p:cNvPr>
          <p:cNvSpPr/>
          <p:nvPr/>
        </p:nvSpPr>
        <p:spPr>
          <a:xfrm>
            <a:off x="6328937" y="5457955"/>
            <a:ext cx="5791200" cy="916965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kk-KZ" sz="2800" b="1" dirty="0">
                <a:solidFill>
                  <a:srgbClr val="2F5597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15 </a:t>
            </a:r>
            <a:r>
              <a:rPr lang="kk-KZ" sz="2800" b="1" dirty="0" err="1">
                <a:solidFill>
                  <a:srgbClr val="2F5597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п</a:t>
            </a:r>
            <a:r>
              <a:rPr lang="kk-KZ" dirty="0" err="1">
                <a:solidFill>
                  <a:srgbClr val="2F5597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роектов</a:t>
            </a:r>
            <a:r>
              <a:rPr lang="kk-KZ" dirty="0">
                <a:solidFill>
                  <a:srgbClr val="2F5597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 </a:t>
            </a:r>
            <a:r>
              <a:rPr lang="kk-KZ" dirty="0" err="1">
                <a:solidFill>
                  <a:srgbClr val="2F559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строительства</a:t>
            </a:r>
            <a:r>
              <a:rPr lang="kk-KZ" dirty="0">
                <a:solidFill>
                  <a:srgbClr val="2F559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>
              <a:defRPr/>
            </a:pPr>
            <a:r>
              <a:rPr lang="kk-KZ" dirty="0" err="1">
                <a:solidFill>
                  <a:srgbClr val="2F559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новой</a:t>
            </a:r>
            <a:r>
              <a:rPr lang="kk-KZ" dirty="0">
                <a:solidFill>
                  <a:srgbClr val="2F559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kk-KZ" dirty="0" err="1">
                <a:solidFill>
                  <a:srgbClr val="2F559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генерации</a:t>
            </a:r>
            <a:endParaRPr lang="kk-KZ" dirty="0">
              <a:solidFill>
                <a:srgbClr val="2F5597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defRPr/>
            </a:pPr>
            <a:endParaRPr lang="ru-RU" sz="2800" dirty="0">
              <a:solidFill>
                <a:srgbClr val="2F5597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09" name="Группа 108">
            <a:extLst>
              <a:ext uri="{FF2B5EF4-FFF2-40B4-BE49-F238E27FC236}">
                <a16:creationId xmlns="" xmlns:a16="http://schemas.microsoft.com/office/drawing/2014/main" id="{D43EB1D5-059B-4D49-B2A1-BDDFD4FC672C}"/>
              </a:ext>
            </a:extLst>
          </p:cNvPr>
          <p:cNvGrpSpPr/>
          <p:nvPr/>
        </p:nvGrpSpPr>
        <p:grpSpPr>
          <a:xfrm>
            <a:off x="241646" y="5373278"/>
            <a:ext cx="665527" cy="665527"/>
            <a:chOff x="5108800" y="1401742"/>
            <a:chExt cx="417405" cy="417405"/>
          </a:xfrm>
        </p:grpSpPr>
        <p:sp>
          <p:nvSpPr>
            <p:cNvPr id="110" name="Овал 109">
              <a:extLst>
                <a:ext uri="{FF2B5EF4-FFF2-40B4-BE49-F238E27FC236}">
                  <a16:creationId xmlns="" xmlns:a16="http://schemas.microsoft.com/office/drawing/2014/main" id="{46914F01-1D5C-4A1A-B447-BE5F8B7CCCEF}"/>
                </a:ext>
              </a:extLst>
            </p:cNvPr>
            <p:cNvSpPr/>
            <p:nvPr/>
          </p:nvSpPr>
          <p:spPr>
            <a:xfrm>
              <a:off x="5108800" y="1401742"/>
              <a:ext cx="417405" cy="417405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 algn="ctr"/>
              <a:endParaRPr lang="x-none" sz="12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pic>
          <p:nvPicPr>
            <p:cNvPr id="111" name="Рисунок 110" descr="Инструменты со сплошной заливкой">
              <a:extLst>
                <a:ext uri="{FF2B5EF4-FFF2-40B4-BE49-F238E27FC236}">
                  <a16:creationId xmlns="" xmlns:a16="http://schemas.microsoft.com/office/drawing/2014/main" id="{B52D63E8-544C-4771-BBE2-90B02AEA7F1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=""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5189898" y="1495361"/>
              <a:ext cx="255210" cy="255210"/>
            </a:xfrm>
            <a:prstGeom prst="rect">
              <a:avLst/>
            </a:prstGeom>
          </p:spPr>
        </p:pic>
      </p:grpSp>
      <p:grpSp>
        <p:nvGrpSpPr>
          <p:cNvPr id="112" name="Группа 111">
            <a:extLst>
              <a:ext uri="{FF2B5EF4-FFF2-40B4-BE49-F238E27FC236}">
                <a16:creationId xmlns="" xmlns:a16="http://schemas.microsoft.com/office/drawing/2014/main" id="{FD7BF98E-A57E-47CE-8938-62D850FF879E}"/>
              </a:ext>
            </a:extLst>
          </p:cNvPr>
          <p:cNvGrpSpPr/>
          <p:nvPr/>
        </p:nvGrpSpPr>
        <p:grpSpPr>
          <a:xfrm>
            <a:off x="6496562" y="5369999"/>
            <a:ext cx="665528" cy="665528"/>
            <a:chOff x="9360803" y="1401742"/>
            <a:chExt cx="417405" cy="417405"/>
          </a:xfrm>
        </p:grpSpPr>
        <p:sp>
          <p:nvSpPr>
            <p:cNvPr id="113" name="Овал 112">
              <a:extLst>
                <a:ext uri="{FF2B5EF4-FFF2-40B4-BE49-F238E27FC236}">
                  <a16:creationId xmlns="" xmlns:a16="http://schemas.microsoft.com/office/drawing/2014/main" id="{16B22ECF-64CC-43EE-9019-9BE58E055C1B}"/>
                </a:ext>
              </a:extLst>
            </p:cNvPr>
            <p:cNvSpPr/>
            <p:nvPr/>
          </p:nvSpPr>
          <p:spPr>
            <a:xfrm>
              <a:off x="9360803" y="1401742"/>
              <a:ext cx="417405" cy="417405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 algn="ctr"/>
              <a:endParaRPr lang="x-none" sz="12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pic>
          <p:nvPicPr>
            <p:cNvPr id="114" name="Рисунок 113">
              <a:extLst>
                <a:ext uri="{FF2B5EF4-FFF2-40B4-BE49-F238E27FC236}">
                  <a16:creationId xmlns="" xmlns:a16="http://schemas.microsoft.com/office/drawing/2014/main" id="{562E79B4-B07C-41DD-BDBE-0F680C0EEE5A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="" xmlns:asvg="http://schemas.microsoft.com/office/drawing/2016/SVG/main" r:embed="rId6"/>
                </a:ext>
              </a:extLst>
            </a:blip>
            <a:srcRect/>
            <a:stretch/>
          </p:blipFill>
          <p:spPr>
            <a:xfrm>
              <a:off x="9441901" y="1495361"/>
              <a:ext cx="255210" cy="255210"/>
            </a:xfrm>
            <a:prstGeom prst="rect">
              <a:avLst/>
            </a:prstGeom>
          </p:spPr>
        </p:pic>
      </p:grpSp>
      <p:sp>
        <p:nvSpPr>
          <p:cNvPr id="117" name="Прямоугольник: скругленные углы 116">
            <a:extLst>
              <a:ext uri="{FF2B5EF4-FFF2-40B4-BE49-F238E27FC236}">
                <a16:creationId xmlns="" xmlns:a16="http://schemas.microsoft.com/office/drawing/2014/main" id="{C7326C52-092F-4E9C-8B43-AE949EF0AB51}"/>
              </a:ext>
            </a:extLst>
          </p:cNvPr>
          <p:cNvSpPr/>
          <p:nvPr/>
        </p:nvSpPr>
        <p:spPr>
          <a:xfrm>
            <a:off x="2825704" y="4158081"/>
            <a:ext cx="2235302" cy="639701"/>
          </a:xfrm>
          <a:prstGeom prst="round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k-KZ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6 208 </a:t>
            </a:r>
            <a:r>
              <a:rPr kumimoji="0" lang="kk-KZ" sz="1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млрд</a:t>
            </a:r>
            <a:r>
              <a:rPr kumimoji="0" lang="ru-RU" sz="1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 </a:t>
            </a:r>
            <a:r>
              <a:rPr kumimoji="0" lang="ru-RU" sz="12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тг</a:t>
            </a:r>
            <a:endParaRPr kumimoji="0" lang="ru-RU" sz="32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grpSp>
        <p:nvGrpSpPr>
          <p:cNvPr id="118" name="Группа 117">
            <a:extLst>
              <a:ext uri="{FF2B5EF4-FFF2-40B4-BE49-F238E27FC236}">
                <a16:creationId xmlns="" xmlns:a16="http://schemas.microsoft.com/office/drawing/2014/main" id="{4BB6F6F8-9898-46B0-98A1-797542491A38}"/>
              </a:ext>
            </a:extLst>
          </p:cNvPr>
          <p:cNvGrpSpPr/>
          <p:nvPr/>
        </p:nvGrpSpPr>
        <p:grpSpPr>
          <a:xfrm>
            <a:off x="24572" y="4000950"/>
            <a:ext cx="2598584" cy="896815"/>
            <a:chOff x="24572" y="2809874"/>
            <a:chExt cx="2598584" cy="896815"/>
          </a:xfrm>
        </p:grpSpPr>
        <p:sp>
          <p:nvSpPr>
            <p:cNvPr id="119" name="Прямоугольник: скругленные углы 118">
              <a:extLst>
                <a:ext uri="{FF2B5EF4-FFF2-40B4-BE49-F238E27FC236}">
                  <a16:creationId xmlns="" xmlns:a16="http://schemas.microsoft.com/office/drawing/2014/main" id="{1B903340-4CDD-4358-9110-09C0EB03B10F}"/>
                </a:ext>
              </a:extLst>
            </p:cNvPr>
            <p:cNvSpPr/>
            <p:nvPr/>
          </p:nvSpPr>
          <p:spPr>
            <a:xfrm>
              <a:off x="71863" y="2867021"/>
              <a:ext cx="2454859" cy="839668"/>
            </a:xfrm>
            <a:prstGeom prst="round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 algn="ctr"/>
              <a:endParaRPr lang="x-none" sz="12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20" name="Скругленный прямоугольник 6">
              <a:extLst>
                <a:ext uri="{FF2B5EF4-FFF2-40B4-BE49-F238E27FC236}">
                  <a16:creationId xmlns="" xmlns:a16="http://schemas.microsoft.com/office/drawing/2014/main" id="{E33A3F85-231B-4EF6-8714-DAB67812ADDC}"/>
                </a:ext>
              </a:extLst>
            </p:cNvPr>
            <p:cNvSpPr/>
            <p:nvPr/>
          </p:nvSpPr>
          <p:spPr>
            <a:xfrm>
              <a:off x="24572" y="2809874"/>
              <a:ext cx="2598584" cy="696850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 algn="ctr"/>
              <a:r>
                <a:rPr lang="ru-RU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ОБЪЕКТЫ ГЕНЕРАЦИИ</a:t>
              </a:r>
            </a:p>
            <a:p>
              <a:pPr algn="ctr"/>
              <a:r>
                <a:rPr lang="ru-RU" sz="1800" b="1" dirty="0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износ – 5</a:t>
              </a:r>
              <a:r>
                <a:rPr lang="en-US" sz="1800" b="1" dirty="0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6</a:t>
              </a:r>
              <a:r>
                <a:rPr lang="ru-RU" sz="1800" b="1" dirty="0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%</a:t>
              </a:r>
              <a:endParaRPr lang="ru-RU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21" name="Равнобедренный треугольник 120">
            <a:extLst>
              <a:ext uri="{FF2B5EF4-FFF2-40B4-BE49-F238E27FC236}">
                <a16:creationId xmlns="" xmlns:a16="http://schemas.microsoft.com/office/drawing/2014/main" id="{826A9BDA-4DF7-4F9F-A60B-E8C0874ECE1A}"/>
              </a:ext>
            </a:extLst>
          </p:cNvPr>
          <p:cNvSpPr/>
          <p:nvPr/>
        </p:nvSpPr>
        <p:spPr>
          <a:xfrm rot="5400000">
            <a:off x="5474434" y="4381411"/>
            <a:ext cx="439737" cy="193040"/>
          </a:xfrm>
          <a:prstGeom prst="triangl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x-none" sz="2400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22" name="Группа 121">
            <a:extLst>
              <a:ext uri="{FF2B5EF4-FFF2-40B4-BE49-F238E27FC236}">
                <a16:creationId xmlns="" xmlns:a16="http://schemas.microsoft.com/office/drawing/2014/main" id="{DBD3E6BE-2630-4120-9939-228D86830BC7}"/>
              </a:ext>
            </a:extLst>
          </p:cNvPr>
          <p:cNvGrpSpPr/>
          <p:nvPr/>
        </p:nvGrpSpPr>
        <p:grpSpPr>
          <a:xfrm>
            <a:off x="6059464" y="4020761"/>
            <a:ext cx="6100154" cy="918367"/>
            <a:chOff x="6019983" y="1508335"/>
            <a:chExt cx="6100154" cy="918367"/>
          </a:xfrm>
        </p:grpSpPr>
        <p:sp>
          <p:nvSpPr>
            <p:cNvPr id="123" name="Прямоугольник: скругленные углы 122">
              <a:extLst>
                <a:ext uri="{FF2B5EF4-FFF2-40B4-BE49-F238E27FC236}">
                  <a16:creationId xmlns="" xmlns:a16="http://schemas.microsoft.com/office/drawing/2014/main" id="{FC1DD80C-7C22-4B5B-8B26-169B79C74A3A}"/>
                </a:ext>
              </a:extLst>
            </p:cNvPr>
            <p:cNvSpPr/>
            <p:nvPr/>
          </p:nvSpPr>
          <p:spPr>
            <a:xfrm>
              <a:off x="6019983" y="1508335"/>
              <a:ext cx="6100154" cy="865625"/>
            </a:xfrm>
            <a:prstGeom prst="round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 algn="ctr"/>
              <a:endParaRPr lang="x-none" sz="12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24" name="Скругленный прямоугольник 6">
              <a:extLst>
                <a:ext uri="{FF2B5EF4-FFF2-40B4-BE49-F238E27FC236}">
                  <a16:creationId xmlns="" xmlns:a16="http://schemas.microsoft.com/office/drawing/2014/main" id="{E8BEA24C-2B29-494D-9FE8-E57AC5B92718}"/>
                </a:ext>
              </a:extLst>
            </p:cNvPr>
            <p:cNvSpPr/>
            <p:nvPr/>
          </p:nvSpPr>
          <p:spPr>
            <a:xfrm>
              <a:off x="6240913" y="1529693"/>
              <a:ext cx="3230950" cy="334973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 algn="ctr">
                <a:defRPr/>
              </a:pPr>
              <a:r>
                <a:rPr lang="ru-RU" sz="16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Ввод</a:t>
              </a:r>
            </a:p>
          </p:txBody>
        </p:sp>
        <p:sp>
          <p:nvSpPr>
            <p:cNvPr id="125" name="Прямоугольник: скругленные углы 124">
              <a:extLst>
                <a:ext uri="{FF2B5EF4-FFF2-40B4-BE49-F238E27FC236}">
                  <a16:creationId xmlns="" xmlns:a16="http://schemas.microsoft.com/office/drawing/2014/main" id="{A2112D8B-850C-464A-BE70-679F43E85A5E}"/>
                </a:ext>
              </a:extLst>
            </p:cNvPr>
            <p:cNvSpPr/>
            <p:nvPr/>
          </p:nvSpPr>
          <p:spPr>
            <a:xfrm>
              <a:off x="6738737" y="1787001"/>
              <a:ext cx="2235302" cy="639701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kk-KZ" sz="2800" b="1" dirty="0">
                  <a:solidFill>
                    <a:srgbClr val="4472C4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7 309 МВт</a:t>
              </a:r>
              <a:endParaRPr lang="ru-RU" sz="2800" b="1" dirty="0">
                <a:solidFill>
                  <a:srgbClr val="4472C4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128" name="Прямая соединительная линия 127">
              <a:extLst>
                <a:ext uri="{FF2B5EF4-FFF2-40B4-BE49-F238E27FC236}">
                  <a16:creationId xmlns="" xmlns:a16="http://schemas.microsoft.com/office/drawing/2014/main" id="{3CF31F34-A733-4C60-AE95-B7288B9AE559}"/>
                </a:ext>
              </a:extLst>
            </p:cNvPr>
            <p:cNvCxnSpPr>
              <a:cxnSpLocks/>
            </p:cNvCxnSpPr>
            <p:nvPr/>
          </p:nvCxnSpPr>
          <p:spPr>
            <a:xfrm>
              <a:off x="9511033" y="1586842"/>
              <a:ext cx="0" cy="75534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3" name="Скругленный прямоугольник 6">
            <a:extLst>
              <a:ext uri="{FF2B5EF4-FFF2-40B4-BE49-F238E27FC236}">
                <a16:creationId xmlns="" xmlns:a16="http://schemas.microsoft.com/office/drawing/2014/main" id="{5F82FAA0-8931-422F-AE20-8A3710D28AF0}"/>
              </a:ext>
            </a:extLst>
          </p:cNvPr>
          <p:cNvSpPr/>
          <p:nvPr/>
        </p:nvSpPr>
        <p:spPr>
          <a:xfrm>
            <a:off x="9578496" y="2258463"/>
            <a:ext cx="2648274" cy="334973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>
              <a:defRPr/>
            </a:pPr>
            <a:r>
              <a:rPr lang="ru-RU" sz="1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Снижение среднего износа к 2029 году</a:t>
            </a:r>
          </a:p>
        </p:txBody>
      </p:sp>
      <p:sp>
        <p:nvSpPr>
          <p:cNvPr id="134" name="Прямоугольник: скругленные углы 133">
            <a:extLst>
              <a:ext uri="{FF2B5EF4-FFF2-40B4-BE49-F238E27FC236}">
                <a16:creationId xmlns="" xmlns:a16="http://schemas.microsoft.com/office/drawing/2014/main" id="{9F1D61E0-8E29-4CB5-906C-E86298F7F7E8}"/>
              </a:ext>
            </a:extLst>
          </p:cNvPr>
          <p:cNvSpPr/>
          <p:nvPr/>
        </p:nvSpPr>
        <p:spPr>
          <a:xfrm>
            <a:off x="9353080" y="2595059"/>
            <a:ext cx="3055450" cy="63970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kk-KZ" sz="20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42%</a:t>
            </a:r>
            <a:endParaRPr lang="ru-RU" sz="2000" b="1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5" name="Скругленный прямоугольник 6">
            <a:extLst>
              <a:ext uri="{FF2B5EF4-FFF2-40B4-BE49-F238E27FC236}">
                <a16:creationId xmlns="" xmlns:a16="http://schemas.microsoft.com/office/drawing/2014/main" id="{7D3B6CE3-CD01-4869-8F6F-A1AC018C4E35}"/>
              </a:ext>
            </a:extLst>
          </p:cNvPr>
          <p:cNvSpPr/>
          <p:nvPr/>
        </p:nvSpPr>
        <p:spPr>
          <a:xfrm>
            <a:off x="9550514" y="3991710"/>
            <a:ext cx="2648274" cy="334973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>
              <a:defRPr/>
            </a:pPr>
            <a:r>
              <a:rPr lang="ru-RU" sz="1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Снижение среднего износа к 2029 году</a:t>
            </a:r>
          </a:p>
        </p:txBody>
      </p:sp>
      <p:sp>
        <p:nvSpPr>
          <p:cNvPr id="136" name="Прямоугольник: скругленные углы 135">
            <a:extLst>
              <a:ext uri="{FF2B5EF4-FFF2-40B4-BE49-F238E27FC236}">
                <a16:creationId xmlns="" xmlns:a16="http://schemas.microsoft.com/office/drawing/2014/main" id="{CEA8EB4E-DBBB-47CA-9A4F-F0B269C2AF59}"/>
              </a:ext>
            </a:extLst>
          </p:cNvPr>
          <p:cNvSpPr/>
          <p:nvPr/>
        </p:nvSpPr>
        <p:spPr>
          <a:xfrm>
            <a:off x="9325098" y="4328306"/>
            <a:ext cx="3055450" cy="63970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kk-KZ" sz="20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40%</a:t>
            </a:r>
            <a:endParaRPr lang="ru-RU" sz="2000" b="1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64363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bject 4"/>
          <p:cNvSpPr txBox="1"/>
          <p:nvPr/>
        </p:nvSpPr>
        <p:spPr>
          <a:xfrm>
            <a:off x="-845" y="13499"/>
            <a:ext cx="12192845" cy="510396"/>
          </a:xfrm>
          <a:prstGeom prst="rect">
            <a:avLst/>
          </a:prstGeom>
        </p:spPr>
        <p:txBody>
          <a:bodyPr vert="horz" wrap="square" lIns="0" tIns="17780" rIns="0" bIns="0" rtlCol="0">
            <a:spAutoFit/>
          </a:bodyPr>
          <a:lstStyle/>
          <a:p>
            <a:pPr algn="ctr">
              <a:defRPr/>
            </a:pPr>
            <a:r>
              <a:rPr lang="kk-KZ" sz="3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Ввод генерирующих мощностей</a:t>
            </a:r>
            <a:endParaRPr lang="ru-RU" sz="32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Прямоугольник 1">
            <a:extLst>
              <a:ext uri="{FF2B5EF4-FFF2-40B4-BE49-F238E27FC236}">
                <a16:creationId xmlns="" xmlns:a16="http://schemas.microsoft.com/office/drawing/2014/main" id="{6F048FAC-160B-40F7-B33F-113D0E628169}"/>
              </a:ext>
            </a:extLst>
          </p:cNvPr>
          <p:cNvSpPr/>
          <p:nvPr/>
        </p:nvSpPr>
        <p:spPr>
          <a:xfrm>
            <a:off x="374468" y="694135"/>
            <a:ext cx="5207374" cy="534530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k-KZ"/>
          </a:p>
        </p:txBody>
      </p:sp>
      <p:sp>
        <p:nvSpPr>
          <p:cNvPr id="82" name="Прямоугольник: скругленные углы 81">
            <a:extLst>
              <a:ext uri="{FF2B5EF4-FFF2-40B4-BE49-F238E27FC236}">
                <a16:creationId xmlns="" xmlns:a16="http://schemas.microsoft.com/office/drawing/2014/main" id="{4C261DA3-A74A-4D66-B881-5B61F56D8435}"/>
              </a:ext>
            </a:extLst>
          </p:cNvPr>
          <p:cNvSpPr/>
          <p:nvPr/>
        </p:nvSpPr>
        <p:spPr>
          <a:xfrm>
            <a:off x="2623508" y="589118"/>
            <a:ext cx="1405502" cy="268994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kk-KZ" b="1" dirty="0">
                <a:solidFill>
                  <a:srgbClr val="4472C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2025 год</a:t>
            </a:r>
            <a:endParaRPr lang="ru-RU" b="1" dirty="0">
              <a:solidFill>
                <a:srgbClr val="4472C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65" name="Группа 64">
            <a:extLst>
              <a:ext uri="{FF2B5EF4-FFF2-40B4-BE49-F238E27FC236}">
                <a16:creationId xmlns="" xmlns:a16="http://schemas.microsoft.com/office/drawing/2014/main" id="{6562182B-5B55-4E5A-AC81-ECEF74923E36}"/>
              </a:ext>
            </a:extLst>
          </p:cNvPr>
          <p:cNvGrpSpPr/>
          <p:nvPr/>
        </p:nvGrpSpPr>
        <p:grpSpPr>
          <a:xfrm>
            <a:off x="519113" y="1302407"/>
            <a:ext cx="5062729" cy="553998"/>
            <a:chOff x="396377" y="4343789"/>
            <a:chExt cx="5062729" cy="553998"/>
          </a:xfrm>
        </p:grpSpPr>
        <p:sp>
          <p:nvSpPr>
            <p:cNvPr id="66" name="TextBox 65">
              <a:extLst>
                <a:ext uri="{FF2B5EF4-FFF2-40B4-BE49-F238E27FC236}">
                  <a16:creationId xmlns="" xmlns:a16="http://schemas.microsoft.com/office/drawing/2014/main" id="{A5E23377-9FDF-4E79-826F-CB21C0C040B6}"/>
                </a:ext>
              </a:extLst>
            </p:cNvPr>
            <p:cNvSpPr txBox="1"/>
            <p:nvPr/>
          </p:nvSpPr>
          <p:spPr>
            <a:xfrm>
              <a:off x="882443" y="4343789"/>
              <a:ext cx="3451431" cy="553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179388">
                <a:tabLst>
                  <a:tab pos="177800" algn="l"/>
                </a:tabLst>
              </a:pPr>
              <a:r>
                <a:rPr lang="ru-RU" sz="1600" b="1" dirty="0" err="1">
                  <a:solidFill>
                    <a:srgbClr val="1F4E79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Топарская</a:t>
              </a:r>
              <a:r>
                <a:rPr lang="ru-RU" sz="1600" b="1" dirty="0">
                  <a:solidFill>
                    <a:srgbClr val="1F4E79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ГРЭС</a:t>
              </a:r>
            </a:p>
            <a:p>
              <a:pPr defTabSz="179388">
                <a:tabLst>
                  <a:tab pos="177800" algn="l"/>
                </a:tabLst>
              </a:pPr>
              <a:r>
                <a:rPr lang="ru-RU" sz="1400" i="1" dirty="0">
                  <a:solidFill>
                    <a:srgbClr val="1F4E79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Замена турбоагрегата ст. №3</a:t>
              </a:r>
              <a:endParaRPr lang="ru-RU" sz="1050" dirty="0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9" name="TextBox 68">
              <a:extLst>
                <a:ext uri="{FF2B5EF4-FFF2-40B4-BE49-F238E27FC236}">
                  <a16:creationId xmlns="" xmlns:a16="http://schemas.microsoft.com/office/drawing/2014/main" id="{2C5EF1F1-4406-4782-BADC-8C600B0AFF9D}"/>
                </a:ext>
              </a:extLst>
            </p:cNvPr>
            <p:cNvSpPr txBox="1"/>
            <p:nvPr/>
          </p:nvSpPr>
          <p:spPr>
            <a:xfrm>
              <a:off x="3993583" y="4375503"/>
              <a:ext cx="146552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179388">
                <a:tabLst>
                  <a:tab pos="177800" algn="l"/>
                </a:tabLst>
              </a:pPr>
              <a:r>
                <a:rPr lang="ru-RU" sz="2000" b="1" dirty="0">
                  <a:solidFill>
                    <a:srgbClr val="00B05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130 МВт</a:t>
              </a:r>
            </a:p>
          </p:txBody>
        </p:sp>
        <p:pic>
          <p:nvPicPr>
            <p:cNvPr id="71" name="Рисунок 70" descr="Одна шестеренка">
              <a:extLst>
                <a:ext uri="{FF2B5EF4-FFF2-40B4-BE49-F238E27FC236}">
                  <a16:creationId xmlns="" xmlns:a16="http://schemas.microsoft.com/office/drawing/2014/main" id="{EDB51EFD-9340-4E7F-9C1D-E8D56C617D3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=""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396377" y="4403892"/>
              <a:ext cx="482932" cy="482932"/>
            </a:xfrm>
            <a:prstGeom prst="rect">
              <a:avLst/>
            </a:prstGeom>
          </p:spPr>
        </p:pic>
      </p:grpSp>
      <p:grpSp>
        <p:nvGrpSpPr>
          <p:cNvPr id="74" name="Группа 73">
            <a:extLst>
              <a:ext uri="{FF2B5EF4-FFF2-40B4-BE49-F238E27FC236}">
                <a16:creationId xmlns="" xmlns:a16="http://schemas.microsoft.com/office/drawing/2014/main" id="{2EF97CF0-1AC4-4EFF-B402-D7D3DFBF8EC2}"/>
              </a:ext>
            </a:extLst>
          </p:cNvPr>
          <p:cNvGrpSpPr/>
          <p:nvPr/>
        </p:nvGrpSpPr>
        <p:grpSpPr>
          <a:xfrm>
            <a:off x="519113" y="2161841"/>
            <a:ext cx="5131010" cy="553998"/>
            <a:chOff x="396377" y="4343789"/>
            <a:chExt cx="5131010" cy="553998"/>
          </a:xfrm>
        </p:grpSpPr>
        <p:sp>
          <p:nvSpPr>
            <p:cNvPr id="79" name="TextBox 78">
              <a:extLst>
                <a:ext uri="{FF2B5EF4-FFF2-40B4-BE49-F238E27FC236}">
                  <a16:creationId xmlns="" xmlns:a16="http://schemas.microsoft.com/office/drawing/2014/main" id="{3BEB72E5-131B-4FF7-8DF8-FB277C6FD416}"/>
                </a:ext>
              </a:extLst>
            </p:cNvPr>
            <p:cNvSpPr txBox="1"/>
            <p:nvPr/>
          </p:nvSpPr>
          <p:spPr>
            <a:xfrm>
              <a:off x="882443" y="4343789"/>
              <a:ext cx="3451431" cy="553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179388">
                <a:tabLst>
                  <a:tab pos="177800" algn="l"/>
                </a:tabLst>
              </a:pPr>
              <a:r>
                <a:rPr lang="ru-RU" sz="1600" b="1" dirty="0" err="1">
                  <a:solidFill>
                    <a:srgbClr val="1F4E79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Текелийский</a:t>
              </a:r>
              <a:r>
                <a:rPr lang="ru-RU" sz="1600" b="1" dirty="0">
                  <a:solidFill>
                    <a:srgbClr val="1F4E79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энергокомплекс</a:t>
              </a:r>
            </a:p>
            <a:p>
              <a:pPr defTabSz="179388">
                <a:tabLst>
                  <a:tab pos="177800" algn="l"/>
                </a:tabLst>
              </a:pPr>
              <a:r>
                <a:rPr lang="ru-RU" sz="1400" i="1" dirty="0">
                  <a:solidFill>
                    <a:srgbClr val="1F4E79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 этап. Строительство  2 ГТУ</a:t>
              </a:r>
              <a:endParaRPr lang="ru-RU" sz="1050" dirty="0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0" name="TextBox 79">
              <a:extLst>
                <a:ext uri="{FF2B5EF4-FFF2-40B4-BE49-F238E27FC236}">
                  <a16:creationId xmlns="" xmlns:a16="http://schemas.microsoft.com/office/drawing/2014/main" id="{7CCC473C-3485-469C-AB37-628CA4046CD3}"/>
                </a:ext>
              </a:extLst>
            </p:cNvPr>
            <p:cNvSpPr txBox="1"/>
            <p:nvPr/>
          </p:nvSpPr>
          <p:spPr>
            <a:xfrm>
              <a:off x="4061864" y="4446211"/>
              <a:ext cx="146552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179388">
                <a:tabLst>
                  <a:tab pos="177800" algn="l"/>
                </a:tabLst>
              </a:pPr>
              <a:r>
                <a:rPr lang="ru-RU" sz="2000" b="1" dirty="0">
                  <a:solidFill>
                    <a:srgbClr val="00B05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24 МВт</a:t>
              </a:r>
            </a:p>
          </p:txBody>
        </p:sp>
        <p:pic>
          <p:nvPicPr>
            <p:cNvPr id="81" name="Рисунок 80" descr="Одна шестеренка">
              <a:extLst>
                <a:ext uri="{FF2B5EF4-FFF2-40B4-BE49-F238E27FC236}">
                  <a16:creationId xmlns="" xmlns:a16="http://schemas.microsoft.com/office/drawing/2014/main" id="{70B6A877-3C97-4857-9ACE-87A6C47BCA3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=""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396377" y="4403892"/>
              <a:ext cx="482932" cy="482932"/>
            </a:xfrm>
            <a:prstGeom prst="rect">
              <a:avLst/>
            </a:prstGeom>
          </p:spPr>
        </p:pic>
      </p:grpSp>
      <p:sp>
        <p:nvSpPr>
          <p:cNvPr id="83" name="Прямоугольник 82">
            <a:extLst>
              <a:ext uri="{FF2B5EF4-FFF2-40B4-BE49-F238E27FC236}">
                <a16:creationId xmlns="" xmlns:a16="http://schemas.microsoft.com/office/drawing/2014/main" id="{E4DBF9EE-0276-4D37-9E5F-5933755529B0}"/>
              </a:ext>
            </a:extLst>
          </p:cNvPr>
          <p:cNvSpPr/>
          <p:nvPr/>
        </p:nvSpPr>
        <p:spPr>
          <a:xfrm>
            <a:off x="6212554" y="667945"/>
            <a:ext cx="5686756" cy="537149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k-KZ"/>
          </a:p>
        </p:txBody>
      </p:sp>
      <p:sp>
        <p:nvSpPr>
          <p:cNvPr id="84" name="Прямоугольник: скругленные углы 83">
            <a:extLst>
              <a:ext uri="{FF2B5EF4-FFF2-40B4-BE49-F238E27FC236}">
                <a16:creationId xmlns="" xmlns:a16="http://schemas.microsoft.com/office/drawing/2014/main" id="{B8714366-16CA-4C59-B96D-E584C559AF07}"/>
              </a:ext>
            </a:extLst>
          </p:cNvPr>
          <p:cNvSpPr/>
          <p:nvPr/>
        </p:nvSpPr>
        <p:spPr>
          <a:xfrm>
            <a:off x="8552490" y="589118"/>
            <a:ext cx="1405502" cy="268994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kk-KZ" b="1" dirty="0">
                <a:solidFill>
                  <a:srgbClr val="4472C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2026 год</a:t>
            </a:r>
            <a:endParaRPr lang="ru-RU" b="1" dirty="0">
              <a:solidFill>
                <a:srgbClr val="4472C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2" name="Группа 11">
            <a:extLst>
              <a:ext uri="{FF2B5EF4-FFF2-40B4-BE49-F238E27FC236}">
                <a16:creationId xmlns="" xmlns:a16="http://schemas.microsoft.com/office/drawing/2014/main" id="{EA16F941-3D01-48E0-BC5D-4FA6624C7ECE}"/>
              </a:ext>
            </a:extLst>
          </p:cNvPr>
          <p:cNvGrpSpPr/>
          <p:nvPr/>
        </p:nvGrpSpPr>
        <p:grpSpPr>
          <a:xfrm>
            <a:off x="6448095" y="1238685"/>
            <a:ext cx="5062729" cy="645016"/>
            <a:chOff x="6334884" y="2562324"/>
            <a:chExt cx="5062729" cy="645016"/>
          </a:xfrm>
        </p:grpSpPr>
        <p:grpSp>
          <p:nvGrpSpPr>
            <p:cNvPr id="8" name="Группа 7">
              <a:extLst>
                <a:ext uri="{FF2B5EF4-FFF2-40B4-BE49-F238E27FC236}">
                  <a16:creationId xmlns="" xmlns:a16="http://schemas.microsoft.com/office/drawing/2014/main" id="{8DBCEC4F-3E5A-4865-B8C8-5F4927D6FF18}"/>
                </a:ext>
              </a:extLst>
            </p:cNvPr>
            <p:cNvGrpSpPr/>
            <p:nvPr/>
          </p:nvGrpSpPr>
          <p:grpSpPr>
            <a:xfrm>
              <a:off x="6334884" y="2562324"/>
              <a:ext cx="4691903" cy="645016"/>
              <a:chOff x="6334884" y="2637679"/>
              <a:chExt cx="4691903" cy="645016"/>
            </a:xfrm>
          </p:grpSpPr>
          <p:pic>
            <p:nvPicPr>
              <p:cNvPr id="105" name="Picture 7" descr="C:\Users\koshkarbaev_ae\Desktop\absolutely new\ВИЭ\Новый точечный рисунок.png">
                <a:extLst>
                  <a:ext uri="{FF2B5EF4-FFF2-40B4-BE49-F238E27FC236}">
                    <a16:creationId xmlns="" xmlns:a16="http://schemas.microsoft.com/office/drawing/2014/main" id="{E485B67B-3EFB-46C8-9031-07413CBB0655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5" cstate="print">
                <a:duotone>
                  <a:schemeClr val="accent5">
                    <a:shade val="45000"/>
                    <a:satMod val="135000"/>
                  </a:schemeClr>
                  <a:prstClr val="white"/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334884" y="2637679"/>
                <a:ext cx="491489" cy="583881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106" name="TextBox 105">
                <a:extLst>
                  <a:ext uri="{FF2B5EF4-FFF2-40B4-BE49-F238E27FC236}">
                    <a16:creationId xmlns="" xmlns:a16="http://schemas.microsoft.com/office/drawing/2014/main" id="{D165AA13-F0EC-4ABF-8032-47CAF0E19CDA}"/>
                  </a:ext>
                </a:extLst>
              </p:cNvPr>
              <p:cNvSpPr txBox="1"/>
              <p:nvPr/>
            </p:nvSpPr>
            <p:spPr>
              <a:xfrm>
                <a:off x="6948109" y="2713308"/>
                <a:ext cx="4078678" cy="5693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 defTabSz="179388">
                  <a:tabLst>
                    <a:tab pos="177800" algn="l"/>
                  </a:tabLst>
                </a:pPr>
                <a:r>
                  <a:rPr lang="ru-RU" sz="1100" b="1" dirty="0">
                    <a:solidFill>
                      <a:srgbClr val="1F4E79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Атырауская ТЭЦ</a:t>
                </a:r>
              </a:p>
              <a:p>
                <a:pPr defTabSz="179388">
                  <a:tabLst>
                    <a:tab pos="177800" algn="l"/>
                  </a:tabLst>
                </a:pPr>
                <a:r>
                  <a:rPr lang="ru-RU" sz="1000" i="1" dirty="0">
                    <a:solidFill>
                      <a:srgbClr val="1F4E79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Установка ТА ст. № 11</a:t>
                </a:r>
              </a:p>
              <a:p>
                <a:pPr defTabSz="179388">
                  <a:tabLst>
                    <a:tab pos="177800" algn="l"/>
                  </a:tabLst>
                </a:pPr>
                <a:r>
                  <a:rPr lang="ru-RU" sz="1000" i="1" dirty="0">
                    <a:solidFill>
                      <a:srgbClr val="1F4E79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Установка котла ст. № 15 </a:t>
                </a:r>
              </a:p>
            </p:txBody>
          </p:sp>
        </p:grpSp>
        <p:sp>
          <p:nvSpPr>
            <p:cNvPr id="107" name="TextBox 106">
              <a:extLst>
                <a:ext uri="{FF2B5EF4-FFF2-40B4-BE49-F238E27FC236}">
                  <a16:creationId xmlns="" xmlns:a16="http://schemas.microsoft.com/office/drawing/2014/main" id="{45CC1BC4-E679-415E-AB9D-05FCAE326945}"/>
                </a:ext>
              </a:extLst>
            </p:cNvPr>
            <p:cNvSpPr txBox="1"/>
            <p:nvPr/>
          </p:nvSpPr>
          <p:spPr>
            <a:xfrm>
              <a:off x="9932090" y="2733758"/>
              <a:ext cx="146552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179388">
                <a:tabLst>
                  <a:tab pos="177800" algn="l"/>
                </a:tabLst>
              </a:pPr>
              <a:r>
                <a:rPr lang="kk-KZ" sz="2000" b="1" dirty="0">
                  <a:solidFill>
                    <a:srgbClr val="00B05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59,6</a:t>
              </a:r>
              <a:r>
                <a:rPr lang="en-US" sz="2000" b="1" dirty="0">
                  <a:solidFill>
                    <a:srgbClr val="00B05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RU" sz="2000" b="1" dirty="0">
                  <a:solidFill>
                    <a:srgbClr val="00B05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МВт</a:t>
              </a:r>
            </a:p>
          </p:txBody>
        </p:sp>
      </p:grpSp>
      <p:grpSp>
        <p:nvGrpSpPr>
          <p:cNvPr id="10" name="Группа 9">
            <a:extLst>
              <a:ext uri="{FF2B5EF4-FFF2-40B4-BE49-F238E27FC236}">
                <a16:creationId xmlns="" xmlns:a16="http://schemas.microsoft.com/office/drawing/2014/main" id="{65CE2376-AE47-4FC0-8E6D-8703527D344F}"/>
              </a:ext>
            </a:extLst>
          </p:cNvPr>
          <p:cNvGrpSpPr/>
          <p:nvPr/>
        </p:nvGrpSpPr>
        <p:grpSpPr>
          <a:xfrm>
            <a:off x="6448095" y="1756088"/>
            <a:ext cx="5062729" cy="632518"/>
            <a:chOff x="6334884" y="3453929"/>
            <a:chExt cx="5062729" cy="632518"/>
          </a:xfrm>
        </p:grpSpPr>
        <p:grpSp>
          <p:nvGrpSpPr>
            <p:cNvPr id="115" name="Группа 114">
              <a:extLst>
                <a:ext uri="{FF2B5EF4-FFF2-40B4-BE49-F238E27FC236}">
                  <a16:creationId xmlns="" xmlns:a16="http://schemas.microsoft.com/office/drawing/2014/main" id="{53404F22-307F-4B12-8116-0B5FE6AE7716}"/>
                </a:ext>
              </a:extLst>
            </p:cNvPr>
            <p:cNvGrpSpPr/>
            <p:nvPr/>
          </p:nvGrpSpPr>
          <p:grpSpPr>
            <a:xfrm>
              <a:off x="6334884" y="3453929"/>
              <a:ext cx="4691903" cy="618335"/>
              <a:chOff x="6334884" y="2485279"/>
              <a:chExt cx="4691903" cy="618335"/>
            </a:xfrm>
          </p:grpSpPr>
          <p:pic>
            <p:nvPicPr>
              <p:cNvPr id="116" name="Picture 7" descr="C:\Users\koshkarbaev_ae\Desktop\absolutely new\ВИЭ\Новый точечный рисунок.png">
                <a:extLst>
                  <a:ext uri="{FF2B5EF4-FFF2-40B4-BE49-F238E27FC236}">
                    <a16:creationId xmlns="" xmlns:a16="http://schemas.microsoft.com/office/drawing/2014/main" id="{1923EB44-1736-49E7-B5CC-E15215176567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5" cstate="print">
                <a:duotone>
                  <a:schemeClr val="accent5">
                    <a:shade val="45000"/>
                    <a:satMod val="135000"/>
                  </a:schemeClr>
                  <a:prstClr val="white"/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334884" y="2485279"/>
                <a:ext cx="491489" cy="583881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117" name="TextBox 116">
                <a:extLst>
                  <a:ext uri="{FF2B5EF4-FFF2-40B4-BE49-F238E27FC236}">
                    <a16:creationId xmlns="" xmlns:a16="http://schemas.microsoft.com/office/drawing/2014/main" id="{6D3D86D6-3D34-4FC4-AAE2-D137E7B12982}"/>
                  </a:ext>
                </a:extLst>
              </p:cNvPr>
              <p:cNvSpPr txBox="1"/>
              <p:nvPr/>
            </p:nvSpPr>
            <p:spPr>
              <a:xfrm>
                <a:off x="6948109" y="2688116"/>
                <a:ext cx="4078678" cy="4154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 defTabSz="179388">
                  <a:tabLst>
                    <a:tab pos="177800" algn="l"/>
                  </a:tabLst>
                </a:pPr>
                <a:r>
                  <a:rPr lang="ru-RU" sz="1100" b="1" dirty="0">
                    <a:solidFill>
                      <a:srgbClr val="1F4E79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ПГУ в Кызылординской области </a:t>
                </a:r>
              </a:p>
              <a:p>
                <a:pPr lvl="0" defTabSz="179388">
                  <a:tabLst>
                    <a:tab pos="177800" algn="l"/>
                  </a:tabLst>
                </a:pPr>
                <a:r>
                  <a:rPr lang="ru-RU" sz="1000" i="1" dirty="0">
                    <a:solidFill>
                      <a:srgbClr val="1F4E79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ТОО «</a:t>
                </a:r>
                <a:r>
                  <a:rPr lang="en-US" sz="1000" i="1" dirty="0">
                    <a:solidFill>
                      <a:srgbClr val="1F4E79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Aksa Energy </a:t>
                </a:r>
                <a:r>
                  <a:rPr lang="en-US" sz="1000" i="1" dirty="0" err="1">
                    <a:solidFill>
                      <a:srgbClr val="1F4E79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Qyzylorda</a:t>
                </a:r>
                <a:r>
                  <a:rPr lang="ru-RU" sz="1000" i="1" dirty="0">
                    <a:solidFill>
                      <a:srgbClr val="1F4E79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»</a:t>
                </a:r>
                <a:endParaRPr lang="ru-RU" sz="1200" i="1" dirty="0">
                  <a:solidFill>
                    <a:srgbClr val="1F4E79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118" name="TextBox 117">
              <a:extLst>
                <a:ext uri="{FF2B5EF4-FFF2-40B4-BE49-F238E27FC236}">
                  <a16:creationId xmlns="" xmlns:a16="http://schemas.microsoft.com/office/drawing/2014/main" id="{5DBF41E0-D8B2-4540-818C-08113E67644B}"/>
                </a:ext>
              </a:extLst>
            </p:cNvPr>
            <p:cNvSpPr txBox="1"/>
            <p:nvPr/>
          </p:nvSpPr>
          <p:spPr>
            <a:xfrm>
              <a:off x="9932090" y="3686337"/>
              <a:ext cx="146552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179388">
                <a:tabLst>
                  <a:tab pos="177800" algn="l"/>
                </a:tabLst>
              </a:pPr>
              <a:r>
                <a:rPr lang="kk-KZ" sz="2000" b="1" dirty="0">
                  <a:solidFill>
                    <a:srgbClr val="00B05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240</a:t>
              </a:r>
              <a:r>
                <a:rPr lang="en-US" sz="2000" b="1" dirty="0">
                  <a:solidFill>
                    <a:srgbClr val="00B05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RU" sz="2000" b="1" dirty="0">
                  <a:solidFill>
                    <a:srgbClr val="00B05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МВт</a:t>
              </a:r>
            </a:p>
          </p:txBody>
        </p:sp>
      </p:grpSp>
      <p:grpSp>
        <p:nvGrpSpPr>
          <p:cNvPr id="9" name="Группа 8">
            <a:extLst>
              <a:ext uri="{FF2B5EF4-FFF2-40B4-BE49-F238E27FC236}">
                <a16:creationId xmlns="" xmlns:a16="http://schemas.microsoft.com/office/drawing/2014/main" id="{2DA4BDEF-6E9A-42D9-92E4-B3D492E942DF}"/>
              </a:ext>
            </a:extLst>
          </p:cNvPr>
          <p:cNvGrpSpPr/>
          <p:nvPr/>
        </p:nvGrpSpPr>
        <p:grpSpPr>
          <a:xfrm>
            <a:off x="6482235" y="2378892"/>
            <a:ext cx="5062729" cy="679949"/>
            <a:chOff x="6334884" y="4132663"/>
            <a:chExt cx="5062729" cy="679949"/>
          </a:xfrm>
        </p:grpSpPr>
        <p:grpSp>
          <p:nvGrpSpPr>
            <p:cNvPr id="119" name="Группа 118">
              <a:extLst>
                <a:ext uri="{FF2B5EF4-FFF2-40B4-BE49-F238E27FC236}">
                  <a16:creationId xmlns="" xmlns:a16="http://schemas.microsoft.com/office/drawing/2014/main" id="{6DE14D14-B205-442E-B546-B8D3327BF8E1}"/>
                </a:ext>
              </a:extLst>
            </p:cNvPr>
            <p:cNvGrpSpPr/>
            <p:nvPr/>
          </p:nvGrpSpPr>
          <p:grpSpPr>
            <a:xfrm>
              <a:off x="6334884" y="4132663"/>
              <a:ext cx="4691903" cy="618335"/>
              <a:chOff x="6334884" y="2485279"/>
              <a:chExt cx="4691903" cy="618335"/>
            </a:xfrm>
          </p:grpSpPr>
          <p:pic>
            <p:nvPicPr>
              <p:cNvPr id="120" name="Picture 7" descr="C:\Users\koshkarbaev_ae\Desktop\absolutely new\ВИЭ\Новый точечный рисунок.png">
                <a:extLst>
                  <a:ext uri="{FF2B5EF4-FFF2-40B4-BE49-F238E27FC236}">
                    <a16:creationId xmlns="" xmlns:a16="http://schemas.microsoft.com/office/drawing/2014/main" id="{2730891E-D3F5-4973-A098-569ABDCDEF24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5" cstate="print">
                <a:duotone>
                  <a:schemeClr val="accent5">
                    <a:shade val="45000"/>
                    <a:satMod val="135000"/>
                  </a:schemeClr>
                  <a:prstClr val="white"/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334884" y="2485279"/>
                <a:ext cx="491489" cy="583881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121" name="TextBox 120">
                <a:extLst>
                  <a:ext uri="{FF2B5EF4-FFF2-40B4-BE49-F238E27FC236}">
                    <a16:creationId xmlns="" xmlns:a16="http://schemas.microsoft.com/office/drawing/2014/main" id="{659AFC76-FBB0-47B5-8A92-E70A7AE97DFE}"/>
                  </a:ext>
                </a:extLst>
              </p:cNvPr>
              <p:cNvSpPr txBox="1"/>
              <p:nvPr/>
            </p:nvSpPr>
            <p:spPr>
              <a:xfrm>
                <a:off x="6948109" y="2688116"/>
                <a:ext cx="4078678" cy="4154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 defTabSz="179388">
                  <a:tabLst>
                    <a:tab pos="177800" algn="l"/>
                  </a:tabLst>
                </a:pPr>
                <a:r>
                  <a:rPr lang="ru-RU" sz="1100" b="1" dirty="0">
                    <a:solidFill>
                      <a:srgbClr val="1F4E79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ПГУ в Туркестанской области </a:t>
                </a:r>
              </a:p>
              <a:p>
                <a:pPr lvl="0" defTabSz="179388">
                  <a:tabLst>
                    <a:tab pos="177800" algn="l"/>
                  </a:tabLst>
                </a:pPr>
                <a:r>
                  <a:rPr lang="ru-RU" sz="1000" i="1" dirty="0">
                    <a:solidFill>
                      <a:srgbClr val="1F4E79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ТОО «Туркестанская ПГУ»</a:t>
                </a:r>
                <a:endParaRPr lang="ru-RU" sz="1200" i="1" dirty="0">
                  <a:solidFill>
                    <a:srgbClr val="1F4E79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122" name="TextBox 121">
              <a:extLst>
                <a:ext uri="{FF2B5EF4-FFF2-40B4-BE49-F238E27FC236}">
                  <a16:creationId xmlns="" xmlns:a16="http://schemas.microsoft.com/office/drawing/2014/main" id="{4DE3ABEC-CAF4-4C40-8A22-83483F42E442}"/>
                </a:ext>
              </a:extLst>
            </p:cNvPr>
            <p:cNvSpPr txBox="1"/>
            <p:nvPr/>
          </p:nvSpPr>
          <p:spPr>
            <a:xfrm>
              <a:off x="9932090" y="4412502"/>
              <a:ext cx="146552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179388">
                <a:tabLst>
                  <a:tab pos="177800" algn="l"/>
                </a:tabLst>
              </a:pPr>
              <a:r>
                <a:rPr lang="kk-KZ" sz="2000" b="1" dirty="0">
                  <a:solidFill>
                    <a:srgbClr val="00B05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926,5</a:t>
              </a:r>
              <a:r>
                <a:rPr lang="en-US" sz="2000" b="1" dirty="0">
                  <a:solidFill>
                    <a:srgbClr val="00B05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RU" sz="2000" b="1" dirty="0">
                  <a:solidFill>
                    <a:srgbClr val="00B05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МВт</a:t>
              </a:r>
            </a:p>
          </p:txBody>
        </p:sp>
      </p:grpSp>
      <p:grpSp>
        <p:nvGrpSpPr>
          <p:cNvPr id="123" name="Группа 122">
            <a:extLst>
              <a:ext uri="{FF2B5EF4-FFF2-40B4-BE49-F238E27FC236}">
                <a16:creationId xmlns="" xmlns:a16="http://schemas.microsoft.com/office/drawing/2014/main" id="{9A54E936-5F98-4CA6-BC17-E2E9AAD975B1}"/>
              </a:ext>
            </a:extLst>
          </p:cNvPr>
          <p:cNvGrpSpPr/>
          <p:nvPr/>
        </p:nvGrpSpPr>
        <p:grpSpPr>
          <a:xfrm>
            <a:off x="6482235" y="2997227"/>
            <a:ext cx="5062729" cy="679949"/>
            <a:chOff x="6334884" y="4132663"/>
            <a:chExt cx="5062729" cy="679949"/>
          </a:xfrm>
        </p:grpSpPr>
        <p:grpSp>
          <p:nvGrpSpPr>
            <p:cNvPr id="124" name="Группа 123">
              <a:extLst>
                <a:ext uri="{FF2B5EF4-FFF2-40B4-BE49-F238E27FC236}">
                  <a16:creationId xmlns="" xmlns:a16="http://schemas.microsoft.com/office/drawing/2014/main" id="{6C72B4DF-7DD3-44DB-A529-ADA8034802F7}"/>
                </a:ext>
              </a:extLst>
            </p:cNvPr>
            <p:cNvGrpSpPr/>
            <p:nvPr/>
          </p:nvGrpSpPr>
          <p:grpSpPr>
            <a:xfrm>
              <a:off x="6334884" y="4132663"/>
              <a:ext cx="4691903" cy="618335"/>
              <a:chOff x="6334884" y="2485279"/>
              <a:chExt cx="4691903" cy="618335"/>
            </a:xfrm>
          </p:grpSpPr>
          <p:pic>
            <p:nvPicPr>
              <p:cNvPr id="126" name="Picture 7" descr="C:\Users\koshkarbaev_ae\Desktop\absolutely new\ВИЭ\Новый точечный рисунок.png">
                <a:extLst>
                  <a:ext uri="{FF2B5EF4-FFF2-40B4-BE49-F238E27FC236}">
                    <a16:creationId xmlns="" xmlns:a16="http://schemas.microsoft.com/office/drawing/2014/main" id="{A9C143B2-D2EE-45A8-8A41-04B4A7981C61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5" cstate="print">
                <a:duotone>
                  <a:schemeClr val="accent5">
                    <a:shade val="45000"/>
                    <a:satMod val="135000"/>
                  </a:schemeClr>
                  <a:prstClr val="white"/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334884" y="2485279"/>
                <a:ext cx="491489" cy="583881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127" name="TextBox 126">
                <a:extLst>
                  <a:ext uri="{FF2B5EF4-FFF2-40B4-BE49-F238E27FC236}">
                    <a16:creationId xmlns="" xmlns:a16="http://schemas.microsoft.com/office/drawing/2014/main" id="{19DC8F6F-11C7-4080-A5E2-B5FCFFCF1762}"/>
                  </a:ext>
                </a:extLst>
              </p:cNvPr>
              <p:cNvSpPr txBox="1"/>
              <p:nvPr/>
            </p:nvSpPr>
            <p:spPr>
              <a:xfrm>
                <a:off x="6948109" y="2688116"/>
                <a:ext cx="4078678" cy="4154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 defTabSz="179388">
                  <a:tabLst>
                    <a:tab pos="177800" algn="l"/>
                  </a:tabLst>
                </a:pPr>
                <a:r>
                  <a:rPr lang="ru-RU" sz="1100" b="1" dirty="0">
                    <a:solidFill>
                      <a:srgbClr val="1F4E79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ПГУ в г. Алматы на площадке ТЭЦ-2</a:t>
                </a:r>
              </a:p>
              <a:p>
                <a:pPr lvl="0" defTabSz="179388">
                  <a:tabLst>
                    <a:tab pos="177800" algn="l"/>
                  </a:tabLst>
                </a:pPr>
                <a:r>
                  <a:rPr lang="ru-RU" sz="1000" i="1" dirty="0">
                    <a:solidFill>
                      <a:srgbClr val="1F4E79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АО «</a:t>
                </a:r>
                <a:r>
                  <a:rPr lang="ru-RU" sz="1000" i="1" dirty="0" err="1">
                    <a:solidFill>
                      <a:srgbClr val="1F4E79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АлЭС</a:t>
                </a:r>
                <a:r>
                  <a:rPr lang="ru-RU" sz="1000" i="1" dirty="0">
                    <a:solidFill>
                      <a:srgbClr val="1F4E79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»</a:t>
                </a:r>
                <a:endParaRPr lang="ru-RU" sz="1200" i="1" dirty="0">
                  <a:solidFill>
                    <a:srgbClr val="1F4E79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125" name="TextBox 124">
              <a:extLst>
                <a:ext uri="{FF2B5EF4-FFF2-40B4-BE49-F238E27FC236}">
                  <a16:creationId xmlns="" xmlns:a16="http://schemas.microsoft.com/office/drawing/2014/main" id="{886D2A07-57CC-471F-8CF3-A5A89421820C}"/>
                </a:ext>
              </a:extLst>
            </p:cNvPr>
            <p:cNvSpPr txBox="1"/>
            <p:nvPr/>
          </p:nvSpPr>
          <p:spPr>
            <a:xfrm>
              <a:off x="9932090" y="4412502"/>
              <a:ext cx="146552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179388">
                <a:tabLst>
                  <a:tab pos="177800" algn="l"/>
                </a:tabLst>
              </a:pPr>
              <a:r>
                <a:rPr lang="kk-KZ" sz="2000" b="1" dirty="0">
                  <a:solidFill>
                    <a:srgbClr val="00B05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544</a:t>
              </a:r>
              <a:r>
                <a:rPr lang="en-US" sz="2000" b="1" dirty="0">
                  <a:solidFill>
                    <a:srgbClr val="00B05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RU" sz="2000" b="1" dirty="0">
                  <a:solidFill>
                    <a:srgbClr val="00B05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МВт</a:t>
              </a:r>
            </a:p>
          </p:txBody>
        </p:sp>
      </p:grpSp>
      <p:grpSp>
        <p:nvGrpSpPr>
          <p:cNvPr id="128" name="Группа 127">
            <a:extLst>
              <a:ext uri="{FF2B5EF4-FFF2-40B4-BE49-F238E27FC236}">
                <a16:creationId xmlns="" xmlns:a16="http://schemas.microsoft.com/office/drawing/2014/main" id="{F4EE84C4-82B4-4132-B6D7-729869A75A33}"/>
              </a:ext>
            </a:extLst>
          </p:cNvPr>
          <p:cNvGrpSpPr/>
          <p:nvPr/>
        </p:nvGrpSpPr>
        <p:grpSpPr>
          <a:xfrm>
            <a:off x="6482235" y="3581108"/>
            <a:ext cx="5062729" cy="679949"/>
            <a:chOff x="6334884" y="4132663"/>
            <a:chExt cx="5062729" cy="679949"/>
          </a:xfrm>
        </p:grpSpPr>
        <p:grpSp>
          <p:nvGrpSpPr>
            <p:cNvPr id="129" name="Группа 128">
              <a:extLst>
                <a:ext uri="{FF2B5EF4-FFF2-40B4-BE49-F238E27FC236}">
                  <a16:creationId xmlns="" xmlns:a16="http://schemas.microsoft.com/office/drawing/2014/main" id="{FD71ECE5-28C4-47FC-9965-E9E9C9D8DA5E}"/>
                </a:ext>
              </a:extLst>
            </p:cNvPr>
            <p:cNvGrpSpPr/>
            <p:nvPr/>
          </p:nvGrpSpPr>
          <p:grpSpPr>
            <a:xfrm>
              <a:off x="6334884" y="4132663"/>
              <a:ext cx="4691903" cy="618335"/>
              <a:chOff x="6334884" y="2485279"/>
              <a:chExt cx="4691903" cy="618335"/>
            </a:xfrm>
          </p:grpSpPr>
          <p:pic>
            <p:nvPicPr>
              <p:cNvPr id="131" name="Picture 7" descr="C:\Users\koshkarbaev_ae\Desktop\absolutely new\ВИЭ\Новый точечный рисунок.png">
                <a:extLst>
                  <a:ext uri="{FF2B5EF4-FFF2-40B4-BE49-F238E27FC236}">
                    <a16:creationId xmlns="" xmlns:a16="http://schemas.microsoft.com/office/drawing/2014/main" id="{AE6AE0CA-6B36-4925-911A-93C47E36E048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5" cstate="print">
                <a:duotone>
                  <a:schemeClr val="accent5">
                    <a:shade val="45000"/>
                    <a:satMod val="135000"/>
                  </a:schemeClr>
                  <a:prstClr val="white"/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334884" y="2485279"/>
                <a:ext cx="491489" cy="583881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132" name="TextBox 131">
                <a:extLst>
                  <a:ext uri="{FF2B5EF4-FFF2-40B4-BE49-F238E27FC236}">
                    <a16:creationId xmlns="" xmlns:a16="http://schemas.microsoft.com/office/drawing/2014/main" id="{36B9E610-E257-4953-9C3D-0FECF4E0BFE8}"/>
                  </a:ext>
                </a:extLst>
              </p:cNvPr>
              <p:cNvSpPr txBox="1"/>
              <p:nvPr/>
            </p:nvSpPr>
            <p:spPr>
              <a:xfrm>
                <a:off x="6948109" y="2688116"/>
                <a:ext cx="4078678" cy="4154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 defTabSz="179388">
                  <a:tabLst>
                    <a:tab pos="177800" algn="l"/>
                  </a:tabLst>
                </a:pPr>
                <a:r>
                  <a:rPr lang="ru-RU" sz="1100" b="1" dirty="0">
                    <a:solidFill>
                      <a:srgbClr val="1F4E79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ПГУ в г. Алматы на площадке ТЭЦ-2</a:t>
                </a:r>
              </a:p>
              <a:p>
                <a:pPr lvl="0" defTabSz="179388">
                  <a:tabLst>
                    <a:tab pos="177800" algn="l"/>
                  </a:tabLst>
                </a:pPr>
                <a:r>
                  <a:rPr lang="ru-RU" sz="1000" i="1" dirty="0">
                    <a:solidFill>
                      <a:srgbClr val="1F4E79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АО «</a:t>
                </a:r>
                <a:r>
                  <a:rPr lang="ru-RU" sz="1000" i="1" dirty="0" err="1">
                    <a:solidFill>
                      <a:srgbClr val="1F4E79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АлЭС</a:t>
                </a:r>
                <a:r>
                  <a:rPr lang="ru-RU" sz="1000" i="1" dirty="0">
                    <a:solidFill>
                      <a:srgbClr val="1F4E79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»</a:t>
                </a:r>
                <a:endParaRPr lang="ru-RU" sz="1200" i="1" dirty="0">
                  <a:solidFill>
                    <a:srgbClr val="1F4E79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130" name="TextBox 129">
              <a:extLst>
                <a:ext uri="{FF2B5EF4-FFF2-40B4-BE49-F238E27FC236}">
                  <a16:creationId xmlns="" xmlns:a16="http://schemas.microsoft.com/office/drawing/2014/main" id="{E345E476-C75A-4C99-AE1B-E7229CA471D2}"/>
                </a:ext>
              </a:extLst>
            </p:cNvPr>
            <p:cNvSpPr txBox="1"/>
            <p:nvPr/>
          </p:nvSpPr>
          <p:spPr>
            <a:xfrm>
              <a:off x="9932090" y="4412502"/>
              <a:ext cx="146552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179388">
                <a:tabLst>
                  <a:tab pos="177800" algn="l"/>
                </a:tabLst>
              </a:pPr>
              <a:r>
                <a:rPr lang="kk-KZ" sz="2000" b="1" dirty="0">
                  <a:solidFill>
                    <a:srgbClr val="00B05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557</a:t>
              </a:r>
              <a:r>
                <a:rPr lang="en-US" sz="2000" b="1" dirty="0">
                  <a:solidFill>
                    <a:srgbClr val="00B05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RU" sz="2000" b="1" dirty="0">
                  <a:solidFill>
                    <a:srgbClr val="00B05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МВт</a:t>
              </a:r>
            </a:p>
          </p:txBody>
        </p:sp>
      </p:grpSp>
      <p:grpSp>
        <p:nvGrpSpPr>
          <p:cNvPr id="133" name="Группа 132">
            <a:extLst>
              <a:ext uri="{FF2B5EF4-FFF2-40B4-BE49-F238E27FC236}">
                <a16:creationId xmlns="" xmlns:a16="http://schemas.microsoft.com/office/drawing/2014/main" id="{945C2706-A8D1-425B-A989-E2552510D4ED}"/>
              </a:ext>
            </a:extLst>
          </p:cNvPr>
          <p:cNvGrpSpPr/>
          <p:nvPr/>
        </p:nvGrpSpPr>
        <p:grpSpPr>
          <a:xfrm>
            <a:off x="6482235" y="4160654"/>
            <a:ext cx="5062729" cy="679949"/>
            <a:chOff x="6334884" y="4132663"/>
            <a:chExt cx="5062729" cy="679949"/>
          </a:xfrm>
        </p:grpSpPr>
        <p:grpSp>
          <p:nvGrpSpPr>
            <p:cNvPr id="134" name="Группа 133">
              <a:extLst>
                <a:ext uri="{FF2B5EF4-FFF2-40B4-BE49-F238E27FC236}">
                  <a16:creationId xmlns="" xmlns:a16="http://schemas.microsoft.com/office/drawing/2014/main" id="{5B51F41F-028C-49B7-9F51-AC3CA327D839}"/>
                </a:ext>
              </a:extLst>
            </p:cNvPr>
            <p:cNvGrpSpPr/>
            <p:nvPr/>
          </p:nvGrpSpPr>
          <p:grpSpPr>
            <a:xfrm>
              <a:off x="6334884" y="4132663"/>
              <a:ext cx="4691903" cy="618335"/>
              <a:chOff x="6334884" y="2485279"/>
              <a:chExt cx="4691903" cy="618335"/>
            </a:xfrm>
          </p:grpSpPr>
          <p:pic>
            <p:nvPicPr>
              <p:cNvPr id="136" name="Picture 7" descr="C:\Users\koshkarbaev_ae\Desktop\absolutely new\ВИЭ\Новый точечный рисунок.png">
                <a:extLst>
                  <a:ext uri="{FF2B5EF4-FFF2-40B4-BE49-F238E27FC236}">
                    <a16:creationId xmlns="" xmlns:a16="http://schemas.microsoft.com/office/drawing/2014/main" id="{B9345325-0C6E-4A54-8F57-1BF001A55E43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5" cstate="print">
                <a:duotone>
                  <a:schemeClr val="accent5">
                    <a:shade val="45000"/>
                    <a:satMod val="135000"/>
                  </a:schemeClr>
                  <a:prstClr val="white"/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334884" y="2485279"/>
                <a:ext cx="491489" cy="583881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137" name="TextBox 136">
                <a:extLst>
                  <a:ext uri="{FF2B5EF4-FFF2-40B4-BE49-F238E27FC236}">
                    <a16:creationId xmlns="" xmlns:a16="http://schemas.microsoft.com/office/drawing/2014/main" id="{5AF87143-763C-4DA7-B260-E9D8C868D758}"/>
                  </a:ext>
                </a:extLst>
              </p:cNvPr>
              <p:cNvSpPr txBox="1"/>
              <p:nvPr/>
            </p:nvSpPr>
            <p:spPr>
              <a:xfrm>
                <a:off x="6948109" y="2688116"/>
                <a:ext cx="4078678" cy="4154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 defTabSz="179388">
                  <a:tabLst>
                    <a:tab pos="177800" algn="l"/>
                  </a:tabLst>
                </a:pPr>
                <a:r>
                  <a:rPr lang="ru-RU" sz="1100" b="1" dirty="0">
                    <a:solidFill>
                      <a:srgbClr val="1F4E79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ПГУ в области </a:t>
                </a:r>
                <a:r>
                  <a:rPr lang="ru-RU" sz="1100" b="1" dirty="0" err="1">
                    <a:solidFill>
                      <a:srgbClr val="1F4E79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Ұлытау</a:t>
                </a:r>
                <a:r>
                  <a:rPr lang="ru-RU" sz="1100" b="1" dirty="0">
                    <a:solidFill>
                      <a:srgbClr val="1F4E79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pPr lvl="0" defTabSz="179388">
                  <a:tabLst>
                    <a:tab pos="177800" algn="l"/>
                  </a:tabLst>
                </a:pPr>
                <a:r>
                  <a:rPr lang="kk-KZ" sz="1000" i="1" dirty="0">
                    <a:solidFill>
                      <a:srgbClr val="1F4E79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ТОО</a:t>
                </a:r>
                <a:r>
                  <a:rPr lang="ru-RU" sz="1000" i="1" dirty="0">
                    <a:solidFill>
                      <a:srgbClr val="1F4E79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«</a:t>
                </a:r>
                <a:r>
                  <a:rPr lang="en-US" sz="1000" i="1" dirty="0" err="1">
                    <a:solidFill>
                      <a:srgbClr val="1F4E79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Kazakhmys</a:t>
                </a:r>
                <a:r>
                  <a:rPr lang="en-US" sz="1000" i="1" dirty="0">
                    <a:solidFill>
                      <a:srgbClr val="1F4E79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Energy</a:t>
                </a:r>
                <a:r>
                  <a:rPr lang="ru-RU" sz="1000" i="1" dirty="0">
                    <a:solidFill>
                      <a:srgbClr val="1F4E79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»</a:t>
                </a:r>
                <a:endParaRPr lang="ru-RU" sz="1200" i="1" dirty="0">
                  <a:solidFill>
                    <a:srgbClr val="1F4E79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135" name="TextBox 134">
              <a:extLst>
                <a:ext uri="{FF2B5EF4-FFF2-40B4-BE49-F238E27FC236}">
                  <a16:creationId xmlns="" xmlns:a16="http://schemas.microsoft.com/office/drawing/2014/main" id="{8FE5468A-4884-4D4F-90A1-808C1A3D502A}"/>
                </a:ext>
              </a:extLst>
            </p:cNvPr>
            <p:cNvSpPr txBox="1"/>
            <p:nvPr/>
          </p:nvSpPr>
          <p:spPr>
            <a:xfrm>
              <a:off x="9932090" y="4412502"/>
              <a:ext cx="146552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179388">
                <a:tabLst>
                  <a:tab pos="177800" algn="l"/>
                </a:tabLst>
              </a:pPr>
              <a:r>
                <a:rPr lang="kk-KZ" sz="2000" b="1" dirty="0">
                  <a:solidFill>
                    <a:srgbClr val="00B05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75</a:t>
              </a:r>
              <a:r>
                <a:rPr lang="en-US" sz="2000" b="1" dirty="0">
                  <a:solidFill>
                    <a:srgbClr val="00B05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RU" sz="2000" b="1" dirty="0">
                  <a:solidFill>
                    <a:srgbClr val="00B05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МВт</a:t>
              </a:r>
            </a:p>
          </p:txBody>
        </p:sp>
      </p:grpSp>
      <p:grpSp>
        <p:nvGrpSpPr>
          <p:cNvPr id="59" name="Группа 58">
            <a:extLst>
              <a:ext uri="{FF2B5EF4-FFF2-40B4-BE49-F238E27FC236}">
                <a16:creationId xmlns="" xmlns:a16="http://schemas.microsoft.com/office/drawing/2014/main" id="{2E27DFF4-195B-4653-AF3A-77E98F77D65A}"/>
              </a:ext>
            </a:extLst>
          </p:cNvPr>
          <p:cNvGrpSpPr/>
          <p:nvPr/>
        </p:nvGrpSpPr>
        <p:grpSpPr>
          <a:xfrm>
            <a:off x="519113" y="3073047"/>
            <a:ext cx="5131010" cy="589701"/>
            <a:chOff x="396377" y="4343789"/>
            <a:chExt cx="5131010" cy="589701"/>
          </a:xfrm>
        </p:grpSpPr>
        <p:sp>
          <p:nvSpPr>
            <p:cNvPr id="60" name="TextBox 59">
              <a:extLst>
                <a:ext uri="{FF2B5EF4-FFF2-40B4-BE49-F238E27FC236}">
                  <a16:creationId xmlns="" xmlns:a16="http://schemas.microsoft.com/office/drawing/2014/main" id="{F61201E1-C0BC-419E-8BD4-B99A49B731D0}"/>
                </a:ext>
              </a:extLst>
            </p:cNvPr>
            <p:cNvSpPr txBox="1"/>
            <p:nvPr/>
          </p:nvSpPr>
          <p:spPr>
            <a:xfrm>
              <a:off x="882443" y="4343789"/>
              <a:ext cx="3451431" cy="553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179388">
                <a:tabLst>
                  <a:tab pos="177800" algn="l"/>
                </a:tabLst>
              </a:pPr>
              <a:r>
                <a:rPr lang="ru-RU" sz="1600" b="1" dirty="0" err="1">
                  <a:solidFill>
                    <a:srgbClr val="1F4E79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Текелийский</a:t>
              </a:r>
              <a:r>
                <a:rPr lang="ru-RU" sz="1600" b="1" dirty="0">
                  <a:solidFill>
                    <a:srgbClr val="1F4E79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энергокомплекс</a:t>
              </a:r>
            </a:p>
            <a:p>
              <a:pPr defTabSz="179388">
                <a:tabLst>
                  <a:tab pos="177800" algn="l"/>
                </a:tabLst>
              </a:pPr>
              <a:r>
                <a:rPr lang="ru-RU" sz="1400" i="1" dirty="0">
                  <a:solidFill>
                    <a:srgbClr val="1F4E79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Строительство  ГТУ</a:t>
              </a:r>
              <a:endParaRPr lang="ru-RU" sz="1050" dirty="0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1" name="TextBox 60">
              <a:extLst>
                <a:ext uri="{FF2B5EF4-FFF2-40B4-BE49-F238E27FC236}">
                  <a16:creationId xmlns="" xmlns:a16="http://schemas.microsoft.com/office/drawing/2014/main" id="{34D3AED1-BC57-423E-BB97-250BAD764A34}"/>
                </a:ext>
              </a:extLst>
            </p:cNvPr>
            <p:cNvSpPr txBox="1"/>
            <p:nvPr/>
          </p:nvSpPr>
          <p:spPr>
            <a:xfrm>
              <a:off x="4061864" y="4533380"/>
              <a:ext cx="146552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179388">
                <a:tabLst>
                  <a:tab pos="177800" algn="l"/>
                </a:tabLst>
              </a:pPr>
              <a:r>
                <a:rPr lang="ru-RU" sz="2000" b="1" dirty="0">
                  <a:solidFill>
                    <a:srgbClr val="00B05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12 МВт</a:t>
              </a:r>
            </a:p>
          </p:txBody>
        </p:sp>
        <p:pic>
          <p:nvPicPr>
            <p:cNvPr id="62" name="Рисунок 61" descr="Одна шестеренка">
              <a:extLst>
                <a:ext uri="{FF2B5EF4-FFF2-40B4-BE49-F238E27FC236}">
                  <a16:creationId xmlns="" xmlns:a16="http://schemas.microsoft.com/office/drawing/2014/main" id="{EF677103-F205-44E0-9655-6F52D3284FC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=""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396377" y="4403892"/>
              <a:ext cx="482932" cy="482932"/>
            </a:xfrm>
            <a:prstGeom prst="rect">
              <a:avLst/>
            </a:prstGeom>
          </p:spPr>
        </p:pic>
      </p:grpSp>
      <p:grpSp>
        <p:nvGrpSpPr>
          <p:cNvPr id="97" name="Группа 96">
            <a:extLst>
              <a:ext uri="{FF2B5EF4-FFF2-40B4-BE49-F238E27FC236}">
                <a16:creationId xmlns="" xmlns:a16="http://schemas.microsoft.com/office/drawing/2014/main" id="{00C6952D-B42D-4AC6-95BF-141D5384D6E0}"/>
              </a:ext>
            </a:extLst>
          </p:cNvPr>
          <p:cNvGrpSpPr/>
          <p:nvPr/>
        </p:nvGrpSpPr>
        <p:grpSpPr>
          <a:xfrm>
            <a:off x="6448095" y="773609"/>
            <a:ext cx="5131010" cy="589701"/>
            <a:chOff x="396377" y="4343789"/>
            <a:chExt cx="5131010" cy="589701"/>
          </a:xfrm>
        </p:grpSpPr>
        <p:sp>
          <p:nvSpPr>
            <p:cNvPr id="98" name="TextBox 97">
              <a:extLst>
                <a:ext uri="{FF2B5EF4-FFF2-40B4-BE49-F238E27FC236}">
                  <a16:creationId xmlns="" xmlns:a16="http://schemas.microsoft.com/office/drawing/2014/main" id="{0E876BC9-5E86-4D52-A625-533723F080DF}"/>
                </a:ext>
              </a:extLst>
            </p:cNvPr>
            <p:cNvSpPr txBox="1"/>
            <p:nvPr/>
          </p:nvSpPr>
          <p:spPr>
            <a:xfrm>
              <a:off x="882444" y="4343789"/>
              <a:ext cx="2879310" cy="5693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179388">
                <a:tabLst>
                  <a:tab pos="177800" algn="l"/>
                </a:tabLst>
              </a:pPr>
              <a:r>
                <a:rPr lang="ru-RU" sz="1100" b="1" dirty="0" err="1">
                  <a:solidFill>
                    <a:srgbClr val="1F4E79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Текелийский</a:t>
              </a:r>
              <a:r>
                <a:rPr lang="ru-RU" sz="1100" b="1" dirty="0">
                  <a:solidFill>
                    <a:srgbClr val="1F4E79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энергокомплекс</a:t>
              </a:r>
            </a:p>
            <a:p>
              <a:pPr defTabSz="179388">
                <a:tabLst>
                  <a:tab pos="177800" algn="l"/>
                </a:tabLst>
              </a:pPr>
              <a:r>
                <a:rPr lang="ru-RU" sz="1000" i="1" dirty="0">
                  <a:solidFill>
                    <a:srgbClr val="1F4E79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Строительство 3 котлов-утилизаторов и паровой турбины с генератором</a:t>
              </a:r>
              <a:endParaRPr lang="ru-RU" sz="1000" dirty="0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9" name="TextBox 98">
              <a:extLst>
                <a:ext uri="{FF2B5EF4-FFF2-40B4-BE49-F238E27FC236}">
                  <a16:creationId xmlns="" xmlns:a16="http://schemas.microsoft.com/office/drawing/2014/main" id="{EAA361B5-E322-498F-ACD6-30642AD1F691}"/>
                </a:ext>
              </a:extLst>
            </p:cNvPr>
            <p:cNvSpPr txBox="1"/>
            <p:nvPr/>
          </p:nvSpPr>
          <p:spPr>
            <a:xfrm>
              <a:off x="4061864" y="4533380"/>
              <a:ext cx="146552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179388">
                <a:tabLst>
                  <a:tab pos="177800" algn="l"/>
                </a:tabLst>
              </a:pPr>
              <a:r>
                <a:rPr lang="ru-RU" sz="2000" b="1" dirty="0">
                  <a:solidFill>
                    <a:srgbClr val="00B05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17 МВт</a:t>
              </a:r>
            </a:p>
          </p:txBody>
        </p:sp>
        <p:pic>
          <p:nvPicPr>
            <p:cNvPr id="100" name="Рисунок 99" descr="Одна шестеренка">
              <a:extLst>
                <a:ext uri="{FF2B5EF4-FFF2-40B4-BE49-F238E27FC236}">
                  <a16:creationId xmlns="" xmlns:a16="http://schemas.microsoft.com/office/drawing/2014/main" id="{69132297-E075-4781-A651-6FD1884EE27D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=""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396377" y="4403892"/>
              <a:ext cx="482932" cy="482932"/>
            </a:xfrm>
            <a:prstGeom prst="rect">
              <a:avLst/>
            </a:prstGeom>
          </p:spPr>
        </p:pic>
      </p:grpSp>
      <p:grpSp>
        <p:nvGrpSpPr>
          <p:cNvPr id="63" name="Группа 62">
            <a:extLst>
              <a:ext uri="{FF2B5EF4-FFF2-40B4-BE49-F238E27FC236}">
                <a16:creationId xmlns="" xmlns:a16="http://schemas.microsoft.com/office/drawing/2014/main" id="{55655ACA-E805-452C-9599-A8B2A73C7033}"/>
              </a:ext>
            </a:extLst>
          </p:cNvPr>
          <p:cNvGrpSpPr/>
          <p:nvPr/>
        </p:nvGrpSpPr>
        <p:grpSpPr>
          <a:xfrm>
            <a:off x="733169" y="5477266"/>
            <a:ext cx="4848674" cy="419759"/>
            <a:chOff x="610433" y="4375503"/>
            <a:chExt cx="4848674" cy="419759"/>
          </a:xfrm>
        </p:grpSpPr>
        <p:sp>
          <p:nvSpPr>
            <p:cNvPr id="64" name="TextBox 63">
              <a:extLst>
                <a:ext uri="{FF2B5EF4-FFF2-40B4-BE49-F238E27FC236}">
                  <a16:creationId xmlns="" xmlns:a16="http://schemas.microsoft.com/office/drawing/2014/main" id="{3761B48E-264C-4B83-9318-7DB8833E9A8F}"/>
                </a:ext>
              </a:extLst>
            </p:cNvPr>
            <p:cNvSpPr txBox="1"/>
            <p:nvPr/>
          </p:nvSpPr>
          <p:spPr>
            <a:xfrm>
              <a:off x="610433" y="4395152"/>
              <a:ext cx="3451431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179388">
                <a:tabLst>
                  <a:tab pos="177800" algn="l"/>
                </a:tabLst>
              </a:pPr>
              <a:r>
                <a:rPr lang="ru-RU" sz="2000" b="1" dirty="0">
                  <a:solidFill>
                    <a:srgbClr val="1F4E79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ИТОГО</a:t>
              </a:r>
              <a:endParaRPr lang="ru-RU" sz="1050" dirty="0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7" name="TextBox 66">
              <a:extLst>
                <a:ext uri="{FF2B5EF4-FFF2-40B4-BE49-F238E27FC236}">
                  <a16:creationId xmlns="" xmlns:a16="http://schemas.microsoft.com/office/drawing/2014/main" id="{1CFEA7EE-537D-4720-98C0-CAD7CABEDCA2}"/>
                </a:ext>
              </a:extLst>
            </p:cNvPr>
            <p:cNvSpPr txBox="1"/>
            <p:nvPr/>
          </p:nvSpPr>
          <p:spPr>
            <a:xfrm>
              <a:off x="3569699" y="4375503"/>
              <a:ext cx="188940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179388">
                <a:tabLst>
                  <a:tab pos="177800" algn="l"/>
                </a:tabLst>
              </a:pPr>
              <a:r>
                <a:rPr lang="ru-RU" sz="2000" b="1" dirty="0">
                  <a:solidFill>
                    <a:srgbClr val="00B05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621,5 МВт</a:t>
              </a:r>
            </a:p>
          </p:txBody>
        </p:sp>
      </p:grpSp>
      <p:grpSp>
        <p:nvGrpSpPr>
          <p:cNvPr id="70" name="Группа 69">
            <a:extLst>
              <a:ext uri="{FF2B5EF4-FFF2-40B4-BE49-F238E27FC236}">
                <a16:creationId xmlns="" xmlns:a16="http://schemas.microsoft.com/office/drawing/2014/main" id="{A0F00F16-1E75-46DF-AB76-2AE9E4805350}"/>
              </a:ext>
            </a:extLst>
          </p:cNvPr>
          <p:cNvGrpSpPr/>
          <p:nvPr/>
        </p:nvGrpSpPr>
        <p:grpSpPr>
          <a:xfrm>
            <a:off x="7143866" y="5619679"/>
            <a:ext cx="4720084" cy="419759"/>
            <a:chOff x="739023" y="4375503"/>
            <a:chExt cx="4720084" cy="419759"/>
          </a:xfrm>
        </p:grpSpPr>
        <p:sp>
          <p:nvSpPr>
            <p:cNvPr id="72" name="TextBox 71">
              <a:extLst>
                <a:ext uri="{FF2B5EF4-FFF2-40B4-BE49-F238E27FC236}">
                  <a16:creationId xmlns="" xmlns:a16="http://schemas.microsoft.com/office/drawing/2014/main" id="{B9B288FE-9877-4A70-81FB-752E6602CDFD}"/>
                </a:ext>
              </a:extLst>
            </p:cNvPr>
            <p:cNvSpPr txBox="1"/>
            <p:nvPr/>
          </p:nvSpPr>
          <p:spPr>
            <a:xfrm>
              <a:off x="739023" y="4395152"/>
              <a:ext cx="3451431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179388">
                <a:tabLst>
                  <a:tab pos="177800" algn="l"/>
                </a:tabLst>
              </a:pPr>
              <a:r>
                <a:rPr lang="ru-RU" sz="2000" b="1" dirty="0">
                  <a:solidFill>
                    <a:srgbClr val="1F4E79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ИТОГО</a:t>
              </a:r>
              <a:endParaRPr lang="ru-RU" sz="1050" dirty="0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3" name="TextBox 72">
              <a:extLst>
                <a:ext uri="{FF2B5EF4-FFF2-40B4-BE49-F238E27FC236}">
                  <a16:creationId xmlns="" xmlns:a16="http://schemas.microsoft.com/office/drawing/2014/main" id="{FE15BD78-4851-4A43-B754-D50D8E56CA88}"/>
                </a:ext>
              </a:extLst>
            </p:cNvPr>
            <p:cNvSpPr txBox="1"/>
            <p:nvPr/>
          </p:nvSpPr>
          <p:spPr>
            <a:xfrm>
              <a:off x="3569699" y="4375503"/>
              <a:ext cx="188940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179388">
                <a:tabLst>
                  <a:tab pos="177800" algn="l"/>
                </a:tabLst>
              </a:pPr>
              <a:r>
                <a:rPr lang="ru-RU" sz="2000" b="1" dirty="0" smtClean="0">
                  <a:solidFill>
                    <a:srgbClr val="00B05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2 648 </a:t>
              </a:r>
              <a:r>
                <a:rPr lang="ru-RU" sz="2000" b="1" dirty="0">
                  <a:solidFill>
                    <a:srgbClr val="00B05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МВт</a:t>
              </a:r>
            </a:p>
          </p:txBody>
        </p:sp>
      </p:grpSp>
      <p:grpSp>
        <p:nvGrpSpPr>
          <p:cNvPr id="75" name="Группа 74">
            <a:extLst>
              <a:ext uri="{FF2B5EF4-FFF2-40B4-BE49-F238E27FC236}">
                <a16:creationId xmlns="" xmlns:a16="http://schemas.microsoft.com/office/drawing/2014/main" id="{34ED48A0-616E-42FD-A2EC-C8FC0DD28231}"/>
              </a:ext>
            </a:extLst>
          </p:cNvPr>
          <p:cNvGrpSpPr/>
          <p:nvPr/>
        </p:nvGrpSpPr>
        <p:grpSpPr>
          <a:xfrm>
            <a:off x="479874" y="4055319"/>
            <a:ext cx="5062728" cy="954107"/>
            <a:chOff x="396377" y="4343789"/>
            <a:chExt cx="5062728" cy="954107"/>
          </a:xfrm>
        </p:grpSpPr>
        <p:sp>
          <p:nvSpPr>
            <p:cNvPr id="76" name="TextBox 101">
              <a:extLst>
                <a:ext uri="{FF2B5EF4-FFF2-40B4-BE49-F238E27FC236}">
                  <a16:creationId xmlns="" xmlns:a16="http://schemas.microsoft.com/office/drawing/2014/main" id="{9BFD0257-F069-4970-B046-48DD7E94840B}"/>
                </a:ext>
              </a:extLst>
            </p:cNvPr>
            <p:cNvSpPr txBox="1"/>
            <p:nvPr/>
          </p:nvSpPr>
          <p:spPr>
            <a:xfrm>
              <a:off x="882444" y="4343789"/>
              <a:ext cx="2780872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x-none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179388">
                <a:tabLst>
                  <a:tab pos="177800" algn="l"/>
                </a:tabLst>
              </a:pPr>
              <a:r>
                <a:rPr lang="ru-RU" sz="1600" b="1" dirty="0">
                  <a:solidFill>
                    <a:srgbClr val="1F4E79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Объекты ВИЭ</a:t>
              </a:r>
            </a:p>
            <a:p>
              <a:pPr defTabSz="179388">
                <a:tabLst>
                  <a:tab pos="177800" algn="l"/>
                </a:tabLst>
              </a:pPr>
              <a:r>
                <a:rPr lang="ru-RU" sz="800" i="1" dirty="0">
                  <a:solidFill>
                    <a:srgbClr val="1F4E79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ТОО «</a:t>
              </a:r>
              <a:r>
                <a:rPr lang="en-US" sz="800" i="1" dirty="0" err="1">
                  <a:solidFill>
                    <a:srgbClr val="1F4E79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Mezgilder</a:t>
              </a:r>
              <a:r>
                <a:rPr lang="en-US" sz="800" i="1" dirty="0">
                  <a:solidFill>
                    <a:srgbClr val="1F4E79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800" i="1" dirty="0" err="1">
                  <a:solidFill>
                    <a:srgbClr val="1F4E79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Qushteri</a:t>
              </a:r>
              <a:r>
                <a:rPr lang="en-US" sz="800" i="1" dirty="0">
                  <a:solidFill>
                    <a:srgbClr val="1F4E79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»</a:t>
              </a:r>
              <a:r>
                <a:rPr lang="kk-KZ" sz="800" i="1" dirty="0">
                  <a:solidFill>
                    <a:srgbClr val="1F4E79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, </a:t>
              </a:r>
              <a:r>
                <a:rPr lang="ru-RU" sz="800" i="1" dirty="0">
                  <a:solidFill>
                    <a:srgbClr val="1F4E79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ТОО «</a:t>
              </a:r>
              <a:r>
                <a:rPr lang="en-US" sz="800" i="1" dirty="0">
                  <a:solidFill>
                    <a:srgbClr val="1F4E79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Next Green Energy»</a:t>
              </a:r>
              <a:r>
                <a:rPr lang="kk-KZ" sz="800" i="1" dirty="0">
                  <a:solidFill>
                    <a:srgbClr val="1F4E79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, </a:t>
              </a:r>
              <a:r>
                <a:rPr lang="ru-RU" sz="800" i="1" dirty="0">
                  <a:solidFill>
                    <a:srgbClr val="1F4E79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ТОО «</a:t>
              </a:r>
              <a:r>
                <a:rPr lang="en-US" sz="800" i="1" dirty="0" err="1">
                  <a:solidFill>
                    <a:srgbClr val="1F4E79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Darmen</a:t>
              </a:r>
              <a:r>
                <a:rPr lang="en-US" sz="800" i="1" dirty="0">
                  <a:solidFill>
                    <a:srgbClr val="1F4E79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800" i="1" dirty="0" err="1">
                  <a:solidFill>
                    <a:srgbClr val="1F4E79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Shuak</a:t>
              </a:r>
              <a:r>
                <a:rPr lang="en-US" sz="800" i="1" dirty="0">
                  <a:solidFill>
                    <a:srgbClr val="1F4E79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»</a:t>
              </a:r>
              <a:r>
                <a:rPr lang="ru-RU" sz="800" i="1" dirty="0">
                  <a:solidFill>
                    <a:srgbClr val="1F4E79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, ТОО «Гиперборея», ТОО «</a:t>
              </a:r>
              <a:r>
                <a:rPr lang="en-US" sz="800" i="1" dirty="0">
                  <a:solidFill>
                    <a:srgbClr val="1F4E79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ERG Capital Project» </a:t>
              </a:r>
              <a:r>
                <a:rPr lang="ru-RU" sz="800" i="1" dirty="0">
                  <a:solidFill>
                    <a:srgbClr val="1F4E79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Хромтау, ТОО «</a:t>
              </a:r>
              <a:r>
                <a:rPr lang="ru-RU" sz="800" i="1" dirty="0" err="1">
                  <a:solidFill>
                    <a:srgbClr val="1F4E79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Коринская</a:t>
              </a:r>
              <a:r>
                <a:rPr lang="ru-RU" sz="800" i="1" dirty="0">
                  <a:solidFill>
                    <a:srgbClr val="1F4E79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ГЭС-2», ТОО «ТАУЭНЕРГО» (</a:t>
              </a:r>
              <a:r>
                <a:rPr lang="ru-RU" sz="800" i="1" dirty="0" err="1">
                  <a:solidFill>
                    <a:srgbClr val="1F4E79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Балдыберек</a:t>
              </a:r>
              <a:r>
                <a:rPr lang="ru-RU" sz="800" i="1" dirty="0">
                  <a:solidFill>
                    <a:srgbClr val="1F4E79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), ТОО «</a:t>
              </a:r>
              <a:r>
                <a:rPr lang="ru-RU" sz="800" i="1" dirty="0" err="1">
                  <a:solidFill>
                    <a:srgbClr val="1F4E79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Тесис</a:t>
              </a:r>
              <a:r>
                <a:rPr lang="ru-RU" sz="800" i="1" dirty="0">
                  <a:solidFill>
                    <a:srgbClr val="1F4E79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»</a:t>
              </a:r>
            </a:p>
          </p:txBody>
        </p:sp>
        <p:sp>
          <p:nvSpPr>
            <p:cNvPr id="77" name="TextBox 102">
              <a:extLst>
                <a:ext uri="{FF2B5EF4-FFF2-40B4-BE49-F238E27FC236}">
                  <a16:creationId xmlns="" xmlns:a16="http://schemas.microsoft.com/office/drawing/2014/main" id="{8AA6FD1A-0A38-4C29-B4C6-3D919519A9BF}"/>
                </a:ext>
              </a:extLst>
            </p:cNvPr>
            <p:cNvSpPr txBox="1"/>
            <p:nvPr/>
          </p:nvSpPr>
          <p:spPr>
            <a:xfrm>
              <a:off x="3993582" y="4648250"/>
              <a:ext cx="146552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x-none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179388">
                <a:tabLst>
                  <a:tab pos="177800" algn="l"/>
                </a:tabLst>
              </a:pPr>
              <a:r>
                <a:rPr lang="en-US" sz="2000" b="1" dirty="0">
                  <a:solidFill>
                    <a:srgbClr val="00B05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455,5</a:t>
              </a:r>
              <a:r>
                <a:rPr lang="ru-RU" sz="2000" b="1" dirty="0">
                  <a:solidFill>
                    <a:srgbClr val="00B05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МВт</a:t>
              </a:r>
            </a:p>
          </p:txBody>
        </p:sp>
        <p:pic>
          <p:nvPicPr>
            <p:cNvPr id="78" name="Рисунок 77" descr="Одна шестеренка">
              <a:extLst>
                <a:ext uri="{FF2B5EF4-FFF2-40B4-BE49-F238E27FC236}">
                  <a16:creationId xmlns="" xmlns:a16="http://schemas.microsoft.com/office/drawing/2014/main" id="{99505FD1-DF44-4F9E-B51E-B1FFAE5F320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=""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396377" y="4403892"/>
              <a:ext cx="482932" cy="482932"/>
            </a:xfrm>
            <a:prstGeom prst="rect">
              <a:avLst/>
            </a:prstGeom>
          </p:spPr>
        </p:pic>
      </p:grpSp>
      <p:grpSp>
        <p:nvGrpSpPr>
          <p:cNvPr id="85" name="Группа 84">
            <a:extLst>
              <a:ext uri="{FF2B5EF4-FFF2-40B4-BE49-F238E27FC236}">
                <a16:creationId xmlns="" xmlns:a16="http://schemas.microsoft.com/office/drawing/2014/main" id="{BC5EFAE8-CA03-4210-B09D-93E1A67B5AF2}"/>
              </a:ext>
            </a:extLst>
          </p:cNvPr>
          <p:cNvGrpSpPr/>
          <p:nvPr/>
        </p:nvGrpSpPr>
        <p:grpSpPr>
          <a:xfrm>
            <a:off x="6448095" y="4783949"/>
            <a:ext cx="5184465" cy="830997"/>
            <a:chOff x="396377" y="4343789"/>
            <a:chExt cx="5184465" cy="830997"/>
          </a:xfrm>
        </p:grpSpPr>
        <p:sp>
          <p:nvSpPr>
            <p:cNvPr id="86" name="TextBox 108">
              <a:extLst>
                <a:ext uri="{FF2B5EF4-FFF2-40B4-BE49-F238E27FC236}">
                  <a16:creationId xmlns="" xmlns:a16="http://schemas.microsoft.com/office/drawing/2014/main" id="{5B0C636A-1E5A-4CE3-A990-A8F48C7B3379}"/>
                </a:ext>
              </a:extLst>
            </p:cNvPr>
            <p:cNvSpPr txBox="1"/>
            <p:nvPr/>
          </p:nvSpPr>
          <p:spPr>
            <a:xfrm>
              <a:off x="882443" y="4343789"/>
              <a:ext cx="3164595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x-none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179388">
                <a:tabLst>
                  <a:tab pos="177800" algn="l"/>
                </a:tabLst>
              </a:pPr>
              <a:r>
                <a:rPr lang="ru-RU" sz="1600" b="1" dirty="0">
                  <a:solidFill>
                    <a:srgbClr val="1F4E79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Объекты ВИЭ</a:t>
              </a:r>
            </a:p>
            <a:p>
              <a:pPr defTabSz="179388">
                <a:tabLst>
                  <a:tab pos="177800" algn="l"/>
                </a:tabLst>
              </a:pPr>
              <a:r>
                <a:rPr lang="ru-RU" sz="800" i="1" dirty="0">
                  <a:solidFill>
                    <a:srgbClr val="1F4E79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ТОО «</a:t>
              </a:r>
              <a:r>
                <a:rPr lang="en-US" sz="800" i="1" dirty="0">
                  <a:solidFill>
                    <a:srgbClr val="1F4E79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Antares engineering»</a:t>
              </a:r>
              <a:r>
                <a:rPr lang="ru-RU" sz="800" i="1" dirty="0">
                  <a:solidFill>
                    <a:srgbClr val="1F4E79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, ТОО «</a:t>
              </a:r>
              <a:r>
                <a:rPr lang="en-US" sz="800" i="1" dirty="0" err="1">
                  <a:solidFill>
                    <a:srgbClr val="1F4E79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Aspan</a:t>
              </a:r>
              <a:r>
                <a:rPr lang="en-US" sz="800" i="1" dirty="0">
                  <a:solidFill>
                    <a:srgbClr val="1F4E79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800" i="1" dirty="0" err="1">
                  <a:solidFill>
                    <a:srgbClr val="1F4E79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Energo</a:t>
              </a:r>
              <a:r>
                <a:rPr lang="en-US" sz="800" i="1" dirty="0">
                  <a:solidFill>
                    <a:srgbClr val="1F4E79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»</a:t>
              </a:r>
              <a:r>
                <a:rPr lang="ru-RU" sz="800" i="1" dirty="0">
                  <a:solidFill>
                    <a:srgbClr val="1F4E79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, ТОО «</a:t>
              </a:r>
              <a:r>
                <a:rPr lang="ru-RU" sz="800" i="1" dirty="0" err="1">
                  <a:solidFill>
                    <a:srgbClr val="1F4E79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Альхена</a:t>
              </a:r>
              <a:r>
                <a:rPr lang="ru-RU" sz="800" i="1" dirty="0">
                  <a:solidFill>
                    <a:srgbClr val="1F4E79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», ТОО «Гиперборея» , ТОО «</a:t>
              </a:r>
              <a:r>
                <a:rPr lang="en-US" sz="800" i="1" dirty="0">
                  <a:solidFill>
                    <a:srgbClr val="1F4E79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Stellar Energy»</a:t>
              </a:r>
              <a:r>
                <a:rPr lang="ru-RU" sz="800" i="1" dirty="0">
                  <a:solidFill>
                    <a:srgbClr val="1F4E79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, ТОО «ТАУЭНЕРГО», </a:t>
              </a:r>
              <a:r>
                <a:rPr lang="pt-BR" sz="800" i="1" dirty="0">
                  <a:solidFill>
                    <a:srgbClr val="1F4E79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ТОО «Burabai biogas &amp; Fertilizers Factory»</a:t>
              </a:r>
              <a:r>
                <a:rPr lang="ru-RU" sz="800" i="1" dirty="0">
                  <a:solidFill>
                    <a:srgbClr val="1F4E79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, ТОО «</a:t>
              </a:r>
              <a:r>
                <a:rPr lang="ru-RU" sz="800" i="1" dirty="0" err="1">
                  <a:solidFill>
                    <a:srgbClr val="1F4E79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Жасыл</a:t>
              </a:r>
              <a:r>
                <a:rPr lang="kk-KZ" sz="800" i="1" dirty="0">
                  <a:solidFill>
                    <a:srgbClr val="1F4E79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-Қуат</a:t>
              </a:r>
              <a:r>
                <a:rPr lang="en-US" sz="800" i="1" dirty="0">
                  <a:solidFill>
                    <a:srgbClr val="1F4E79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»</a:t>
              </a:r>
              <a:r>
                <a:rPr lang="kk-KZ" sz="800" i="1" dirty="0">
                  <a:solidFill>
                    <a:srgbClr val="1F4E79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, ЧК «ВК-</a:t>
              </a:r>
              <a:r>
                <a:rPr lang="en-US" sz="800" i="1" dirty="0">
                  <a:solidFill>
                    <a:srgbClr val="1F4E79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Energy Limited</a:t>
              </a:r>
              <a:r>
                <a:rPr lang="kk-KZ" sz="800" i="1" dirty="0">
                  <a:solidFill>
                    <a:srgbClr val="1F4E79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»</a:t>
              </a:r>
              <a:endParaRPr lang="ru-RU" sz="500" dirty="0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7" name="TextBox 109">
              <a:extLst>
                <a:ext uri="{FF2B5EF4-FFF2-40B4-BE49-F238E27FC236}">
                  <a16:creationId xmlns="" xmlns:a16="http://schemas.microsoft.com/office/drawing/2014/main" id="{1B59AFE0-C470-48A6-9949-2960488C6650}"/>
                </a:ext>
              </a:extLst>
            </p:cNvPr>
            <p:cNvSpPr txBox="1"/>
            <p:nvPr/>
          </p:nvSpPr>
          <p:spPr>
            <a:xfrm>
              <a:off x="4115319" y="4559232"/>
              <a:ext cx="146552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x-none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179388">
                <a:tabLst>
                  <a:tab pos="177800" algn="l"/>
                </a:tabLst>
              </a:pPr>
              <a:r>
                <a:rPr lang="ru-RU" sz="2000" b="1" dirty="0">
                  <a:solidFill>
                    <a:srgbClr val="00B05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228,9 МВт</a:t>
              </a:r>
            </a:p>
          </p:txBody>
        </p:sp>
        <p:pic>
          <p:nvPicPr>
            <p:cNvPr id="88" name="Рисунок 87" descr="Одна шестеренка">
              <a:extLst>
                <a:ext uri="{FF2B5EF4-FFF2-40B4-BE49-F238E27FC236}">
                  <a16:creationId xmlns="" xmlns:a16="http://schemas.microsoft.com/office/drawing/2014/main" id="{553DAB77-D3AF-4BB9-858B-1F7A188162C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=""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396377" y="4403892"/>
              <a:ext cx="482932" cy="482932"/>
            </a:xfrm>
            <a:prstGeom prst="rect">
              <a:avLst/>
            </a:prstGeom>
          </p:spPr>
        </p:pic>
      </p:grpSp>
      <p:cxnSp>
        <p:nvCxnSpPr>
          <p:cNvPr id="18" name="Прямая соединительная линия 17">
            <a:extLst>
              <a:ext uri="{FF2B5EF4-FFF2-40B4-BE49-F238E27FC236}">
                <a16:creationId xmlns="" xmlns:a16="http://schemas.microsoft.com/office/drawing/2014/main" id="{2682FB5F-BD03-4B3B-AE22-455E6F363D4E}"/>
              </a:ext>
            </a:extLst>
          </p:cNvPr>
          <p:cNvCxnSpPr>
            <a:cxnSpLocks/>
          </p:cNvCxnSpPr>
          <p:nvPr/>
        </p:nvCxnSpPr>
        <p:spPr>
          <a:xfrm>
            <a:off x="-845" y="523895"/>
            <a:ext cx="12192845" cy="0"/>
          </a:xfrm>
          <a:prstGeom prst="line">
            <a:avLst/>
          </a:prstGeom>
          <a:ln w="2857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171656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bject 4"/>
          <p:cNvSpPr txBox="1"/>
          <p:nvPr/>
        </p:nvSpPr>
        <p:spPr>
          <a:xfrm>
            <a:off x="-845" y="13499"/>
            <a:ext cx="12192845" cy="510396"/>
          </a:xfrm>
          <a:prstGeom prst="rect">
            <a:avLst/>
          </a:prstGeom>
        </p:spPr>
        <p:txBody>
          <a:bodyPr vert="horz" wrap="square" lIns="0" tIns="17780" rIns="0" bIns="0" rtlCol="0">
            <a:spAutoFit/>
          </a:bodyPr>
          <a:lstStyle/>
          <a:p>
            <a:pPr algn="ctr">
              <a:defRPr/>
            </a:pPr>
            <a:r>
              <a:rPr lang="kk-KZ" sz="3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Ввод генерирующих мощностей</a:t>
            </a:r>
            <a:endParaRPr lang="ru-RU" sz="32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Прямоугольник 1">
            <a:extLst>
              <a:ext uri="{FF2B5EF4-FFF2-40B4-BE49-F238E27FC236}">
                <a16:creationId xmlns="" xmlns:a16="http://schemas.microsoft.com/office/drawing/2014/main" id="{6F048FAC-160B-40F7-B33F-113D0E628169}"/>
              </a:ext>
            </a:extLst>
          </p:cNvPr>
          <p:cNvSpPr/>
          <p:nvPr/>
        </p:nvSpPr>
        <p:spPr>
          <a:xfrm>
            <a:off x="374468" y="989409"/>
            <a:ext cx="5207374" cy="577194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k-KZ"/>
          </a:p>
        </p:txBody>
      </p:sp>
      <p:sp>
        <p:nvSpPr>
          <p:cNvPr id="82" name="Прямоугольник: скругленные углы 81">
            <a:extLst>
              <a:ext uri="{FF2B5EF4-FFF2-40B4-BE49-F238E27FC236}">
                <a16:creationId xmlns="" xmlns:a16="http://schemas.microsoft.com/office/drawing/2014/main" id="{4C261DA3-A74A-4D66-B881-5B61F56D8435}"/>
              </a:ext>
            </a:extLst>
          </p:cNvPr>
          <p:cNvSpPr/>
          <p:nvPr/>
        </p:nvSpPr>
        <p:spPr>
          <a:xfrm>
            <a:off x="2623508" y="884393"/>
            <a:ext cx="1405502" cy="268994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kk-KZ" b="1" dirty="0">
                <a:solidFill>
                  <a:srgbClr val="4472C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2027 год</a:t>
            </a:r>
            <a:endParaRPr lang="ru-RU" b="1" dirty="0">
              <a:solidFill>
                <a:srgbClr val="4472C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65" name="Группа 64">
            <a:extLst>
              <a:ext uri="{FF2B5EF4-FFF2-40B4-BE49-F238E27FC236}">
                <a16:creationId xmlns="" xmlns:a16="http://schemas.microsoft.com/office/drawing/2014/main" id="{6562182B-5B55-4E5A-AC81-ECEF74923E36}"/>
              </a:ext>
            </a:extLst>
          </p:cNvPr>
          <p:cNvGrpSpPr/>
          <p:nvPr/>
        </p:nvGrpSpPr>
        <p:grpSpPr>
          <a:xfrm>
            <a:off x="519113" y="1994313"/>
            <a:ext cx="5062729" cy="861774"/>
            <a:chOff x="396377" y="4343789"/>
            <a:chExt cx="5062729" cy="861774"/>
          </a:xfrm>
        </p:grpSpPr>
        <p:sp>
          <p:nvSpPr>
            <p:cNvPr id="66" name="TextBox 65">
              <a:extLst>
                <a:ext uri="{FF2B5EF4-FFF2-40B4-BE49-F238E27FC236}">
                  <a16:creationId xmlns="" xmlns:a16="http://schemas.microsoft.com/office/drawing/2014/main" id="{A5E23377-9FDF-4E79-826F-CB21C0C040B6}"/>
                </a:ext>
              </a:extLst>
            </p:cNvPr>
            <p:cNvSpPr txBox="1"/>
            <p:nvPr/>
          </p:nvSpPr>
          <p:spPr>
            <a:xfrm>
              <a:off x="882443" y="4343789"/>
              <a:ext cx="3451431" cy="8617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179388">
                <a:tabLst>
                  <a:tab pos="177800" algn="l"/>
                </a:tabLst>
              </a:pPr>
              <a:r>
                <a:rPr lang="ru-RU" sz="1400" b="1" dirty="0">
                  <a:solidFill>
                    <a:srgbClr val="1F4E79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ТОО «АЭК» (МАЭК)</a:t>
              </a:r>
            </a:p>
            <a:p>
              <a:pPr defTabSz="179388">
                <a:tabLst>
                  <a:tab pos="177800" algn="l"/>
                </a:tabLst>
              </a:pPr>
              <a:r>
                <a:rPr lang="ru-RU" sz="1200" i="1" dirty="0">
                  <a:solidFill>
                    <a:srgbClr val="1F4E79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Строительство ПГУ</a:t>
              </a:r>
            </a:p>
            <a:p>
              <a:pPr defTabSz="179388">
                <a:tabLst>
                  <a:tab pos="177800" algn="l"/>
                </a:tabLst>
              </a:pPr>
              <a:r>
                <a:rPr lang="ru-RU" sz="1200" i="1" dirty="0">
                  <a:solidFill>
                    <a:srgbClr val="1F4E79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Июнь 2027 года</a:t>
              </a:r>
            </a:p>
            <a:p>
              <a:pPr defTabSz="179388">
                <a:tabLst>
                  <a:tab pos="177800" algn="l"/>
                </a:tabLst>
              </a:pPr>
              <a:endParaRPr lang="ru-RU" sz="1200" i="1" dirty="0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9" name="TextBox 68">
              <a:extLst>
                <a:ext uri="{FF2B5EF4-FFF2-40B4-BE49-F238E27FC236}">
                  <a16:creationId xmlns="" xmlns:a16="http://schemas.microsoft.com/office/drawing/2014/main" id="{2C5EF1F1-4406-4782-BADC-8C600B0AFF9D}"/>
                </a:ext>
              </a:extLst>
            </p:cNvPr>
            <p:cNvSpPr txBox="1"/>
            <p:nvPr/>
          </p:nvSpPr>
          <p:spPr>
            <a:xfrm>
              <a:off x="3993583" y="4375503"/>
              <a:ext cx="146552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179388">
                <a:tabLst>
                  <a:tab pos="177800" algn="l"/>
                </a:tabLst>
              </a:pPr>
              <a:r>
                <a:rPr lang="ru-RU" sz="2000" b="1" dirty="0">
                  <a:solidFill>
                    <a:srgbClr val="00B05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160 МВт</a:t>
              </a:r>
            </a:p>
          </p:txBody>
        </p:sp>
        <p:pic>
          <p:nvPicPr>
            <p:cNvPr id="71" name="Рисунок 70" descr="Одна шестеренка">
              <a:extLst>
                <a:ext uri="{FF2B5EF4-FFF2-40B4-BE49-F238E27FC236}">
                  <a16:creationId xmlns="" xmlns:a16="http://schemas.microsoft.com/office/drawing/2014/main" id="{EDB51EFD-9340-4E7F-9C1D-E8D56C617D3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=""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396377" y="4403892"/>
              <a:ext cx="482932" cy="482932"/>
            </a:xfrm>
            <a:prstGeom prst="rect">
              <a:avLst/>
            </a:prstGeom>
          </p:spPr>
        </p:pic>
      </p:grpSp>
      <p:sp>
        <p:nvSpPr>
          <p:cNvPr id="83" name="Прямоугольник 82">
            <a:extLst>
              <a:ext uri="{FF2B5EF4-FFF2-40B4-BE49-F238E27FC236}">
                <a16:creationId xmlns="" xmlns:a16="http://schemas.microsoft.com/office/drawing/2014/main" id="{E4DBF9EE-0276-4D37-9E5F-5933755529B0}"/>
              </a:ext>
            </a:extLst>
          </p:cNvPr>
          <p:cNvSpPr/>
          <p:nvPr/>
        </p:nvSpPr>
        <p:spPr>
          <a:xfrm>
            <a:off x="6212554" y="963219"/>
            <a:ext cx="5686756" cy="580023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k-KZ"/>
          </a:p>
        </p:txBody>
      </p:sp>
      <p:sp>
        <p:nvSpPr>
          <p:cNvPr id="84" name="Прямоугольник: скругленные углы 83">
            <a:extLst>
              <a:ext uri="{FF2B5EF4-FFF2-40B4-BE49-F238E27FC236}">
                <a16:creationId xmlns="" xmlns:a16="http://schemas.microsoft.com/office/drawing/2014/main" id="{B8714366-16CA-4C59-B96D-E584C559AF07}"/>
              </a:ext>
            </a:extLst>
          </p:cNvPr>
          <p:cNvSpPr/>
          <p:nvPr/>
        </p:nvSpPr>
        <p:spPr>
          <a:xfrm>
            <a:off x="8552490" y="884393"/>
            <a:ext cx="1405502" cy="268994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kk-KZ" b="1" dirty="0">
                <a:solidFill>
                  <a:srgbClr val="4472C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2028 год</a:t>
            </a:r>
            <a:endParaRPr lang="ru-RU" b="1" dirty="0">
              <a:solidFill>
                <a:srgbClr val="4472C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5" name="Группа 4">
            <a:extLst>
              <a:ext uri="{FF2B5EF4-FFF2-40B4-BE49-F238E27FC236}">
                <a16:creationId xmlns="" xmlns:a16="http://schemas.microsoft.com/office/drawing/2014/main" id="{4268C1A4-6B25-4171-947C-CD21A10AC9F1}"/>
              </a:ext>
            </a:extLst>
          </p:cNvPr>
          <p:cNvGrpSpPr/>
          <p:nvPr/>
        </p:nvGrpSpPr>
        <p:grpSpPr>
          <a:xfrm>
            <a:off x="6448095" y="3364782"/>
            <a:ext cx="5096869" cy="891237"/>
            <a:chOff x="6448095" y="2234526"/>
            <a:chExt cx="5096869" cy="891237"/>
          </a:xfrm>
        </p:grpSpPr>
        <p:pic>
          <p:nvPicPr>
            <p:cNvPr id="105" name="Picture 7" descr="C:\Users\koshkarbaev_ae\Desktop\absolutely new\ВИЭ\Новый точечный рисунок.png">
              <a:extLst>
                <a:ext uri="{FF2B5EF4-FFF2-40B4-BE49-F238E27FC236}">
                  <a16:creationId xmlns="" xmlns:a16="http://schemas.microsoft.com/office/drawing/2014/main" id="{E485B67B-3EFB-46C8-9031-07413CBB065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 cstate="print">
              <a:duotone>
                <a:schemeClr val="accent5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448095" y="2234526"/>
              <a:ext cx="491489" cy="58388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06" name="TextBox 105">
              <a:extLst>
                <a:ext uri="{FF2B5EF4-FFF2-40B4-BE49-F238E27FC236}">
                  <a16:creationId xmlns="" xmlns:a16="http://schemas.microsoft.com/office/drawing/2014/main" id="{D165AA13-F0EC-4ABF-8032-47CAF0E19CDA}"/>
                </a:ext>
              </a:extLst>
            </p:cNvPr>
            <p:cNvSpPr txBox="1"/>
            <p:nvPr/>
          </p:nvSpPr>
          <p:spPr>
            <a:xfrm>
              <a:off x="7061320" y="2310155"/>
              <a:ext cx="4078678" cy="81560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 defTabSz="179388">
                <a:tabLst>
                  <a:tab pos="177800" algn="l"/>
                </a:tabLst>
              </a:pPr>
              <a:r>
                <a:rPr lang="ru-RU" sz="1400" b="1" dirty="0">
                  <a:solidFill>
                    <a:srgbClr val="1F4E79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ТОО «</a:t>
              </a:r>
              <a:r>
                <a:rPr lang="en-US" sz="1400" b="1" dirty="0" err="1">
                  <a:solidFill>
                    <a:srgbClr val="1F4E79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Ges</a:t>
              </a:r>
              <a:r>
                <a:rPr lang="en-US" sz="1400" b="1" dirty="0">
                  <a:solidFill>
                    <a:srgbClr val="1F4E79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1400" b="1" dirty="0" err="1">
                  <a:solidFill>
                    <a:srgbClr val="1F4E79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Myrzatai</a:t>
              </a:r>
              <a:r>
                <a:rPr lang="ru-RU" sz="1400" b="1" dirty="0">
                  <a:solidFill>
                    <a:srgbClr val="1F4E79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»</a:t>
              </a:r>
            </a:p>
            <a:p>
              <a:pPr defTabSz="179388">
                <a:tabLst>
                  <a:tab pos="177800" algn="l"/>
                </a:tabLst>
              </a:pPr>
              <a:r>
                <a:rPr lang="ru-RU" sz="1100" i="1" dirty="0">
                  <a:solidFill>
                    <a:srgbClr val="1F4E79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ПГУ в городе Тараз</a:t>
              </a:r>
            </a:p>
            <a:p>
              <a:pPr defTabSz="179388">
                <a:tabLst>
                  <a:tab pos="177800" algn="l"/>
                </a:tabLst>
              </a:pPr>
              <a:r>
                <a:rPr lang="ru-RU" sz="1100" i="1" dirty="0">
                  <a:solidFill>
                    <a:srgbClr val="1F4E79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октябрь 2028 года</a:t>
              </a:r>
            </a:p>
            <a:p>
              <a:pPr defTabSz="179388">
                <a:tabLst>
                  <a:tab pos="177800" algn="l"/>
                </a:tabLst>
              </a:pPr>
              <a:endParaRPr lang="ru-RU" sz="1100" i="1" dirty="0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07" name="TextBox 106">
              <a:extLst>
                <a:ext uri="{FF2B5EF4-FFF2-40B4-BE49-F238E27FC236}">
                  <a16:creationId xmlns="" xmlns:a16="http://schemas.microsoft.com/office/drawing/2014/main" id="{45CC1BC4-E679-415E-AB9D-05FCAE326945}"/>
                </a:ext>
              </a:extLst>
            </p:cNvPr>
            <p:cNvSpPr txBox="1"/>
            <p:nvPr/>
          </p:nvSpPr>
          <p:spPr>
            <a:xfrm>
              <a:off x="10079441" y="2405960"/>
              <a:ext cx="146552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179388">
                <a:tabLst>
                  <a:tab pos="177800" algn="l"/>
                </a:tabLst>
              </a:pPr>
              <a:r>
                <a:rPr lang="en-US" sz="2000" b="1" dirty="0">
                  <a:solidFill>
                    <a:srgbClr val="00B05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50 </a:t>
              </a:r>
              <a:r>
                <a:rPr lang="ru-RU" sz="2000" b="1" dirty="0">
                  <a:solidFill>
                    <a:srgbClr val="00B05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МВт</a:t>
              </a:r>
            </a:p>
          </p:txBody>
        </p:sp>
      </p:grpSp>
      <p:grpSp>
        <p:nvGrpSpPr>
          <p:cNvPr id="10" name="Группа 9">
            <a:extLst>
              <a:ext uri="{FF2B5EF4-FFF2-40B4-BE49-F238E27FC236}">
                <a16:creationId xmlns="" xmlns:a16="http://schemas.microsoft.com/office/drawing/2014/main" id="{65CE2376-AE47-4FC0-8E6D-8703527D344F}"/>
              </a:ext>
            </a:extLst>
          </p:cNvPr>
          <p:cNvGrpSpPr/>
          <p:nvPr/>
        </p:nvGrpSpPr>
        <p:grpSpPr>
          <a:xfrm>
            <a:off x="6448095" y="3997140"/>
            <a:ext cx="5136315" cy="763600"/>
            <a:chOff x="6334884" y="3453929"/>
            <a:chExt cx="5136315" cy="763600"/>
          </a:xfrm>
        </p:grpSpPr>
        <p:grpSp>
          <p:nvGrpSpPr>
            <p:cNvPr id="115" name="Группа 114">
              <a:extLst>
                <a:ext uri="{FF2B5EF4-FFF2-40B4-BE49-F238E27FC236}">
                  <a16:creationId xmlns="" xmlns:a16="http://schemas.microsoft.com/office/drawing/2014/main" id="{53404F22-307F-4B12-8116-0B5FE6AE7716}"/>
                </a:ext>
              </a:extLst>
            </p:cNvPr>
            <p:cNvGrpSpPr/>
            <p:nvPr/>
          </p:nvGrpSpPr>
          <p:grpSpPr>
            <a:xfrm>
              <a:off x="6334884" y="3453929"/>
              <a:ext cx="3365377" cy="763600"/>
              <a:chOff x="6334884" y="2485279"/>
              <a:chExt cx="3365377" cy="763600"/>
            </a:xfrm>
          </p:grpSpPr>
          <p:pic>
            <p:nvPicPr>
              <p:cNvPr id="116" name="Picture 7" descr="C:\Users\koshkarbaev_ae\Desktop\absolutely new\ВИЭ\Новый точечный рисунок.png">
                <a:extLst>
                  <a:ext uri="{FF2B5EF4-FFF2-40B4-BE49-F238E27FC236}">
                    <a16:creationId xmlns="" xmlns:a16="http://schemas.microsoft.com/office/drawing/2014/main" id="{1923EB44-1736-49E7-B5CC-E15215176567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5" cstate="print">
                <a:duotone>
                  <a:schemeClr val="accent5">
                    <a:shade val="45000"/>
                    <a:satMod val="135000"/>
                  </a:schemeClr>
                  <a:prstClr val="white"/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334884" y="2485279"/>
                <a:ext cx="491489" cy="583881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117" name="TextBox 116">
                <a:extLst>
                  <a:ext uri="{FF2B5EF4-FFF2-40B4-BE49-F238E27FC236}">
                    <a16:creationId xmlns="" xmlns:a16="http://schemas.microsoft.com/office/drawing/2014/main" id="{6D3D86D6-3D34-4FC4-AAE2-D137E7B12982}"/>
                  </a:ext>
                </a:extLst>
              </p:cNvPr>
              <p:cNvSpPr txBox="1"/>
              <p:nvPr/>
            </p:nvSpPr>
            <p:spPr>
              <a:xfrm>
                <a:off x="6948109" y="2602548"/>
                <a:ext cx="2752152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 defTabSz="179388">
                  <a:tabLst>
                    <a:tab pos="177800" algn="l"/>
                  </a:tabLst>
                </a:pPr>
                <a:r>
                  <a:rPr lang="ru-RU" sz="1400" b="1" dirty="0">
                    <a:solidFill>
                      <a:srgbClr val="1F4E79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ТОО «</a:t>
                </a:r>
                <a:r>
                  <a:rPr lang="en-US" sz="1400" b="1" dirty="0">
                    <a:solidFill>
                      <a:srgbClr val="1F4E79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Sterna Power» </a:t>
                </a:r>
                <a:endParaRPr lang="kk-KZ" sz="1400" b="1" dirty="0">
                  <a:solidFill>
                    <a:srgbClr val="1F4E79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lvl="0" defTabSz="179388">
                  <a:tabLst>
                    <a:tab pos="177800" algn="l"/>
                  </a:tabLst>
                </a:pPr>
                <a:r>
                  <a:rPr lang="ru-RU" sz="1100" i="1" dirty="0">
                    <a:solidFill>
                      <a:srgbClr val="1F4E79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ПГУ в Атырауской области</a:t>
                </a:r>
              </a:p>
              <a:p>
                <a:pPr lvl="0" defTabSz="179388">
                  <a:tabLst>
                    <a:tab pos="177800" algn="l"/>
                  </a:tabLst>
                </a:pPr>
                <a:r>
                  <a:rPr lang="ru-RU" sz="1100" i="1" dirty="0">
                    <a:solidFill>
                      <a:srgbClr val="1F4E79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октябрь 2028 года</a:t>
                </a:r>
              </a:p>
            </p:txBody>
          </p:sp>
        </p:grpSp>
        <p:sp>
          <p:nvSpPr>
            <p:cNvPr id="118" name="TextBox 117">
              <a:extLst>
                <a:ext uri="{FF2B5EF4-FFF2-40B4-BE49-F238E27FC236}">
                  <a16:creationId xmlns="" xmlns:a16="http://schemas.microsoft.com/office/drawing/2014/main" id="{5DBF41E0-D8B2-4540-818C-08113E67644B}"/>
                </a:ext>
              </a:extLst>
            </p:cNvPr>
            <p:cNvSpPr txBox="1"/>
            <p:nvPr/>
          </p:nvSpPr>
          <p:spPr>
            <a:xfrm>
              <a:off x="10005676" y="3686337"/>
              <a:ext cx="146552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179388">
                <a:tabLst>
                  <a:tab pos="177800" algn="l"/>
                </a:tabLst>
              </a:pPr>
              <a:r>
                <a:rPr lang="kk-KZ" sz="2000" b="1" dirty="0">
                  <a:solidFill>
                    <a:srgbClr val="00B05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250</a:t>
              </a:r>
              <a:r>
                <a:rPr lang="en-US" sz="2000" b="1" dirty="0">
                  <a:solidFill>
                    <a:srgbClr val="00B05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RU" sz="2000" b="1" dirty="0">
                  <a:solidFill>
                    <a:srgbClr val="00B05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МВт</a:t>
              </a:r>
            </a:p>
          </p:txBody>
        </p:sp>
      </p:grpSp>
      <p:grpSp>
        <p:nvGrpSpPr>
          <p:cNvPr id="123" name="Группа 122">
            <a:extLst>
              <a:ext uri="{FF2B5EF4-FFF2-40B4-BE49-F238E27FC236}">
                <a16:creationId xmlns="" xmlns:a16="http://schemas.microsoft.com/office/drawing/2014/main" id="{9A54E936-5F98-4CA6-BC17-E2E9AAD975B1}"/>
              </a:ext>
            </a:extLst>
          </p:cNvPr>
          <p:cNvGrpSpPr/>
          <p:nvPr/>
        </p:nvGrpSpPr>
        <p:grpSpPr>
          <a:xfrm>
            <a:off x="6482235" y="5340243"/>
            <a:ext cx="5169772" cy="913038"/>
            <a:chOff x="6334884" y="4132663"/>
            <a:chExt cx="5169772" cy="913038"/>
          </a:xfrm>
        </p:grpSpPr>
        <p:grpSp>
          <p:nvGrpSpPr>
            <p:cNvPr id="124" name="Группа 123">
              <a:extLst>
                <a:ext uri="{FF2B5EF4-FFF2-40B4-BE49-F238E27FC236}">
                  <a16:creationId xmlns="" xmlns:a16="http://schemas.microsoft.com/office/drawing/2014/main" id="{6C72B4DF-7DD3-44DB-A529-ADA8034802F7}"/>
                </a:ext>
              </a:extLst>
            </p:cNvPr>
            <p:cNvGrpSpPr/>
            <p:nvPr/>
          </p:nvGrpSpPr>
          <p:grpSpPr>
            <a:xfrm>
              <a:off x="6334884" y="4132663"/>
              <a:ext cx="4691903" cy="913038"/>
              <a:chOff x="6334884" y="2485279"/>
              <a:chExt cx="4691903" cy="913038"/>
            </a:xfrm>
          </p:grpSpPr>
          <p:pic>
            <p:nvPicPr>
              <p:cNvPr id="126" name="Picture 7" descr="C:\Users\koshkarbaev_ae\Desktop\absolutely new\ВИЭ\Новый точечный рисунок.png">
                <a:extLst>
                  <a:ext uri="{FF2B5EF4-FFF2-40B4-BE49-F238E27FC236}">
                    <a16:creationId xmlns="" xmlns:a16="http://schemas.microsoft.com/office/drawing/2014/main" id="{A9C143B2-D2EE-45A8-8A41-04B4A7981C61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5" cstate="print">
                <a:duotone>
                  <a:schemeClr val="accent5">
                    <a:shade val="45000"/>
                    <a:satMod val="135000"/>
                  </a:schemeClr>
                  <a:prstClr val="white"/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334884" y="2485279"/>
                <a:ext cx="491489" cy="583881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127" name="TextBox 126">
                <a:extLst>
                  <a:ext uri="{FF2B5EF4-FFF2-40B4-BE49-F238E27FC236}">
                    <a16:creationId xmlns="" xmlns:a16="http://schemas.microsoft.com/office/drawing/2014/main" id="{19DC8F6F-11C7-4080-A5E2-B5FCFFCF1762}"/>
                  </a:ext>
                </a:extLst>
              </p:cNvPr>
              <p:cNvSpPr txBox="1"/>
              <p:nvPr/>
            </p:nvSpPr>
            <p:spPr>
              <a:xfrm>
                <a:off x="6948109" y="2582709"/>
                <a:ext cx="4078678" cy="81560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 defTabSz="179388">
                  <a:tabLst>
                    <a:tab pos="177800" algn="l"/>
                  </a:tabLst>
                </a:pPr>
                <a:r>
                  <a:rPr lang="ru-RU" sz="1400" b="1" dirty="0">
                    <a:solidFill>
                      <a:srgbClr val="1F4E79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ТОО «</a:t>
                </a:r>
                <a:r>
                  <a:rPr lang="en-US" sz="1400" b="1" dirty="0" err="1">
                    <a:solidFill>
                      <a:srgbClr val="1F4E79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Kazakhmys</a:t>
                </a:r>
                <a:r>
                  <a:rPr lang="en-US" sz="1400" b="1" dirty="0">
                    <a:solidFill>
                      <a:srgbClr val="1F4E79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Energy» </a:t>
                </a:r>
                <a:endParaRPr lang="kk-KZ" sz="1400" b="1" dirty="0">
                  <a:solidFill>
                    <a:srgbClr val="1F4E79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lvl="0" defTabSz="179388">
                  <a:tabLst>
                    <a:tab pos="177800" algn="l"/>
                  </a:tabLst>
                </a:pPr>
                <a:r>
                  <a:rPr lang="ru-RU" sz="1100" i="1" dirty="0" err="1">
                    <a:solidFill>
                      <a:srgbClr val="1F4E79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Жезказганская</a:t>
                </a:r>
                <a:r>
                  <a:rPr lang="ru-RU" sz="1100" i="1" dirty="0">
                    <a:solidFill>
                      <a:srgbClr val="1F4E79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ТЭЦ</a:t>
                </a:r>
              </a:p>
              <a:p>
                <a:pPr lvl="0" defTabSz="179388">
                  <a:tabLst>
                    <a:tab pos="177800" algn="l"/>
                  </a:tabLst>
                </a:pPr>
                <a:r>
                  <a:rPr lang="ru-RU" sz="1100" i="1" dirty="0">
                    <a:solidFill>
                      <a:srgbClr val="1F4E79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Замена котла ст. № 10 и замена </a:t>
                </a:r>
                <a:r>
                  <a:rPr lang="ru-RU" sz="1100" i="1" dirty="0" err="1">
                    <a:solidFill>
                      <a:srgbClr val="1F4E79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тг</a:t>
                </a:r>
                <a:r>
                  <a:rPr lang="ru-RU" sz="1100" i="1" dirty="0">
                    <a:solidFill>
                      <a:srgbClr val="1F4E79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№ 5</a:t>
                </a:r>
              </a:p>
              <a:p>
                <a:pPr lvl="0" defTabSz="179388">
                  <a:tabLst>
                    <a:tab pos="177800" algn="l"/>
                  </a:tabLst>
                </a:pPr>
                <a:r>
                  <a:rPr lang="ru-RU" sz="1100" i="1" dirty="0">
                    <a:solidFill>
                      <a:srgbClr val="1F4E79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декабрь 2028 год </a:t>
                </a:r>
                <a:endParaRPr lang="ru-RU" sz="1600" i="1" dirty="0">
                  <a:solidFill>
                    <a:srgbClr val="1F4E79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125" name="TextBox 124">
              <a:extLst>
                <a:ext uri="{FF2B5EF4-FFF2-40B4-BE49-F238E27FC236}">
                  <a16:creationId xmlns="" xmlns:a16="http://schemas.microsoft.com/office/drawing/2014/main" id="{886D2A07-57CC-471F-8CF3-A5A89421820C}"/>
                </a:ext>
              </a:extLst>
            </p:cNvPr>
            <p:cNvSpPr txBox="1"/>
            <p:nvPr/>
          </p:nvSpPr>
          <p:spPr>
            <a:xfrm>
              <a:off x="10039133" y="4412502"/>
              <a:ext cx="146552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179388">
                <a:tabLst>
                  <a:tab pos="177800" algn="l"/>
                </a:tabLst>
              </a:pPr>
              <a:r>
                <a:rPr lang="kk-KZ" sz="2000" b="1" dirty="0">
                  <a:solidFill>
                    <a:srgbClr val="00B05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50</a:t>
              </a:r>
              <a:r>
                <a:rPr lang="en-US" sz="2000" b="1" dirty="0">
                  <a:solidFill>
                    <a:srgbClr val="00B05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RU" sz="2000" b="1" dirty="0">
                  <a:solidFill>
                    <a:srgbClr val="00B05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МВт</a:t>
              </a:r>
            </a:p>
          </p:txBody>
        </p:sp>
      </p:grpSp>
      <p:grpSp>
        <p:nvGrpSpPr>
          <p:cNvPr id="128" name="Группа 127">
            <a:extLst>
              <a:ext uri="{FF2B5EF4-FFF2-40B4-BE49-F238E27FC236}">
                <a16:creationId xmlns="" xmlns:a16="http://schemas.microsoft.com/office/drawing/2014/main" id="{F4EE84C4-82B4-4132-B6D7-729869A75A33}"/>
              </a:ext>
            </a:extLst>
          </p:cNvPr>
          <p:cNvGrpSpPr/>
          <p:nvPr/>
        </p:nvGrpSpPr>
        <p:grpSpPr>
          <a:xfrm>
            <a:off x="448554" y="5580467"/>
            <a:ext cx="5169771" cy="646331"/>
            <a:chOff x="6334884" y="4335500"/>
            <a:chExt cx="5169771" cy="646331"/>
          </a:xfrm>
        </p:grpSpPr>
        <p:grpSp>
          <p:nvGrpSpPr>
            <p:cNvPr id="129" name="Группа 128">
              <a:extLst>
                <a:ext uri="{FF2B5EF4-FFF2-40B4-BE49-F238E27FC236}">
                  <a16:creationId xmlns="" xmlns:a16="http://schemas.microsoft.com/office/drawing/2014/main" id="{FD71ECE5-28C4-47FC-9965-E9E9C9D8DA5E}"/>
                </a:ext>
              </a:extLst>
            </p:cNvPr>
            <p:cNvGrpSpPr/>
            <p:nvPr/>
          </p:nvGrpSpPr>
          <p:grpSpPr>
            <a:xfrm>
              <a:off x="6334884" y="4335500"/>
              <a:ext cx="4691903" cy="646331"/>
              <a:chOff x="6334884" y="2688116"/>
              <a:chExt cx="4691903" cy="646331"/>
            </a:xfrm>
          </p:grpSpPr>
          <p:pic>
            <p:nvPicPr>
              <p:cNvPr id="131" name="Picture 7">
                <a:extLst>
                  <a:ext uri="{FF2B5EF4-FFF2-40B4-BE49-F238E27FC236}">
                    <a16:creationId xmlns="" xmlns:a16="http://schemas.microsoft.com/office/drawing/2014/main" id="{AE6AE0CA-6B36-4925-911A-93C47E36E048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="" xmlns:asvg="http://schemas.microsoft.com/office/drawing/2016/SVG/main" r:embed="rId7"/>
                  </a:ext>
                </a:extLst>
              </a:blip>
              <a:srcRect/>
              <a:stretch/>
            </p:blipFill>
            <p:spPr bwMode="auto">
              <a:xfrm>
                <a:off x="6334884" y="2689070"/>
                <a:ext cx="491489" cy="491489"/>
              </a:xfrm>
              <a:prstGeom prst="rect">
                <a:avLst/>
              </a:prstGeom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132" name="TextBox 131">
                <a:extLst>
                  <a:ext uri="{FF2B5EF4-FFF2-40B4-BE49-F238E27FC236}">
                    <a16:creationId xmlns="" xmlns:a16="http://schemas.microsoft.com/office/drawing/2014/main" id="{36B9E610-E257-4953-9C3D-0FECF4E0BFE8}"/>
                  </a:ext>
                </a:extLst>
              </p:cNvPr>
              <p:cNvSpPr txBox="1"/>
              <p:nvPr/>
            </p:nvSpPr>
            <p:spPr>
              <a:xfrm>
                <a:off x="6948109" y="2688116"/>
                <a:ext cx="4078678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defTabSz="179388">
                  <a:tabLst>
                    <a:tab pos="177800" algn="l"/>
                  </a:tabLst>
                </a:pPr>
                <a:r>
                  <a:rPr lang="ru-RU" sz="1400" b="1" dirty="0">
                    <a:solidFill>
                      <a:srgbClr val="1F4E79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ГРЭС </a:t>
                </a:r>
                <a:r>
                  <a:rPr lang="ru-RU" sz="1400" b="1" dirty="0" err="1">
                    <a:solidFill>
                      <a:srgbClr val="1F4E79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Топар</a:t>
                </a:r>
                <a:endParaRPr lang="ru-RU" sz="1400" b="1" dirty="0">
                  <a:solidFill>
                    <a:srgbClr val="1F4E79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lvl="0" defTabSz="179388">
                  <a:tabLst>
                    <a:tab pos="177800" algn="l"/>
                  </a:tabLst>
                </a:pPr>
                <a:r>
                  <a:rPr lang="ru-RU" sz="1100" i="1" dirty="0">
                    <a:solidFill>
                      <a:srgbClr val="1F4E79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Замена турбоагрегата ст. №4 </a:t>
                </a:r>
              </a:p>
              <a:p>
                <a:pPr lvl="0" defTabSz="179388">
                  <a:tabLst>
                    <a:tab pos="177800" algn="l"/>
                  </a:tabLst>
                </a:pPr>
                <a:r>
                  <a:rPr lang="ru-RU" sz="1100" i="1" dirty="0">
                    <a:solidFill>
                      <a:srgbClr val="1F4E79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декабрь 2027 год</a:t>
                </a:r>
              </a:p>
            </p:txBody>
          </p:sp>
        </p:grpSp>
        <p:sp>
          <p:nvSpPr>
            <p:cNvPr id="130" name="TextBox 129">
              <a:extLst>
                <a:ext uri="{FF2B5EF4-FFF2-40B4-BE49-F238E27FC236}">
                  <a16:creationId xmlns="" xmlns:a16="http://schemas.microsoft.com/office/drawing/2014/main" id="{E345E476-C75A-4C99-AE1B-E7229CA471D2}"/>
                </a:ext>
              </a:extLst>
            </p:cNvPr>
            <p:cNvSpPr txBox="1"/>
            <p:nvPr/>
          </p:nvSpPr>
          <p:spPr>
            <a:xfrm>
              <a:off x="10039132" y="4412502"/>
              <a:ext cx="146552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179388">
                <a:tabLst>
                  <a:tab pos="177800" algn="l"/>
                </a:tabLst>
              </a:pPr>
              <a:r>
                <a:rPr lang="kk-KZ" sz="2000" b="1" dirty="0">
                  <a:solidFill>
                    <a:srgbClr val="00B05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130</a:t>
              </a:r>
              <a:r>
                <a:rPr lang="en-US" sz="2000" b="1" dirty="0">
                  <a:solidFill>
                    <a:srgbClr val="00B05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RU" sz="2000" b="1" dirty="0">
                  <a:solidFill>
                    <a:srgbClr val="00B05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МВт</a:t>
              </a:r>
            </a:p>
          </p:txBody>
        </p:sp>
      </p:grpSp>
      <p:grpSp>
        <p:nvGrpSpPr>
          <p:cNvPr id="63" name="Группа 62">
            <a:extLst>
              <a:ext uri="{FF2B5EF4-FFF2-40B4-BE49-F238E27FC236}">
                <a16:creationId xmlns="" xmlns:a16="http://schemas.microsoft.com/office/drawing/2014/main" id="{55655ACA-E805-452C-9599-A8B2A73C7033}"/>
              </a:ext>
            </a:extLst>
          </p:cNvPr>
          <p:cNvGrpSpPr/>
          <p:nvPr/>
        </p:nvGrpSpPr>
        <p:grpSpPr>
          <a:xfrm>
            <a:off x="760579" y="6292134"/>
            <a:ext cx="4821264" cy="419759"/>
            <a:chOff x="637843" y="4375503"/>
            <a:chExt cx="4821264" cy="419759"/>
          </a:xfrm>
        </p:grpSpPr>
        <p:sp>
          <p:nvSpPr>
            <p:cNvPr id="64" name="TextBox 63">
              <a:extLst>
                <a:ext uri="{FF2B5EF4-FFF2-40B4-BE49-F238E27FC236}">
                  <a16:creationId xmlns="" xmlns:a16="http://schemas.microsoft.com/office/drawing/2014/main" id="{3761B48E-264C-4B83-9318-7DB8833E9A8F}"/>
                </a:ext>
              </a:extLst>
            </p:cNvPr>
            <p:cNvSpPr txBox="1"/>
            <p:nvPr/>
          </p:nvSpPr>
          <p:spPr>
            <a:xfrm>
              <a:off x="637843" y="4395152"/>
              <a:ext cx="3451431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179388">
                <a:tabLst>
                  <a:tab pos="177800" algn="l"/>
                </a:tabLst>
              </a:pPr>
              <a:r>
                <a:rPr lang="ru-RU" sz="2000" b="1" dirty="0">
                  <a:solidFill>
                    <a:srgbClr val="1F4E79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ИТОГО</a:t>
              </a:r>
              <a:endParaRPr lang="ru-RU" sz="1050" dirty="0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7" name="TextBox 66">
              <a:extLst>
                <a:ext uri="{FF2B5EF4-FFF2-40B4-BE49-F238E27FC236}">
                  <a16:creationId xmlns="" xmlns:a16="http://schemas.microsoft.com/office/drawing/2014/main" id="{1CFEA7EE-537D-4720-98C0-CAD7CABEDCA2}"/>
                </a:ext>
              </a:extLst>
            </p:cNvPr>
            <p:cNvSpPr txBox="1"/>
            <p:nvPr/>
          </p:nvSpPr>
          <p:spPr>
            <a:xfrm>
              <a:off x="3569699" y="4375503"/>
              <a:ext cx="188940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179388">
                <a:tabLst>
                  <a:tab pos="177800" algn="l"/>
                </a:tabLst>
              </a:pPr>
              <a:r>
                <a:rPr lang="ru-RU" sz="2000" b="1" dirty="0">
                  <a:solidFill>
                    <a:srgbClr val="00B05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955 МВт</a:t>
              </a:r>
            </a:p>
          </p:txBody>
        </p:sp>
      </p:grpSp>
      <p:grpSp>
        <p:nvGrpSpPr>
          <p:cNvPr id="70" name="Группа 69">
            <a:extLst>
              <a:ext uri="{FF2B5EF4-FFF2-40B4-BE49-F238E27FC236}">
                <a16:creationId xmlns="" xmlns:a16="http://schemas.microsoft.com/office/drawing/2014/main" id="{A0F00F16-1E75-46DF-AB76-2AE9E4805350}"/>
              </a:ext>
            </a:extLst>
          </p:cNvPr>
          <p:cNvGrpSpPr/>
          <p:nvPr/>
        </p:nvGrpSpPr>
        <p:grpSpPr>
          <a:xfrm>
            <a:off x="7011553" y="6292134"/>
            <a:ext cx="4864429" cy="419759"/>
            <a:chOff x="739023" y="4375503"/>
            <a:chExt cx="4864429" cy="419759"/>
          </a:xfrm>
        </p:grpSpPr>
        <p:sp>
          <p:nvSpPr>
            <p:cNvPr id="72" name="TextBox 71">
              <a:extLst>
                <a:ext uri="{FF2B5EF4-FFF2-40B4-BE49-F238E27FC236}">
                  <a16:creationId xmlns="" xmlns:a16="http://schemas.microsoft.com/office/drawing/2014/main" id="{B9B288FE-9877-4A70-81FB-752E6602CDFD}"/>
                </a:ext>
              </a:extLst>
            </p:cNvPr>
            <p:cNvSpPr txBox="1"/>
            <p:nvPr/>
          </p:nvSpPr>
          <p:spPr>
            <a:xfrm>
              <a:off x="739023" y="4395152"/>
              <a:ext cx="3451431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179388">
                <a:tabLst>
                  <a:tab pos="177800" algn="l"/>
                </a:tabLst>
              </a:pPr>
              <a:r>
                <a:rPr lang="ru-RU" sz="2000" b="1" dirty="0">
                  <a:solidFill>
                    <a:srgbClr val="1F4E79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ИТОГО</a:t>
              </a:r>
              <a:endParaRPr lang="ru-RU" sz="1050" dirty="0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3" name="TextBox 72">
              <a:extLst>
                <a:ext uri="{FF2B5EF4-FFF2-40B4-BE49-F238E27FC236}">
                  <a16:creationId xmlns="" xmlns:a16="http://schemas.microsoft.com/office/drawing/2014/main" id="{FE15BD78-4851-4A43-B754-D50D8E56CA88}"/>
                </a:ext>
              </a:extLst>
            </p:cNvPr>
            <p:cNvSpPr txBox="1"/>
            <p:nvPr/>
          </p:nvSpPr>
          <p:spPr>
            <a:xfrm>
              <a:off x="3714044" y="4375503"/>
              <a:ext cx="188940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179388">
                <a:tabLst>
                  <a:tab pos="177800" algn="l"/>
                </a:tabLst>
              </a:pPr>
              <a:r>
                <a:rPr lang="ru-RU" sz="2000" b="1" dirty="0">
                  <a:solidFill>
                    <a:srgbClr val="00B05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1 400 МВт</a:t>
              </a:r>
            </a:p>
          </p:txBody>
        </p:sp>
      </p:grpSp>
      <p:cxnSp>
        <p:nvCxnSpPr>
          <p:cNvPr id="18" name="Прямая соединительная линия 17">
            <a:extLst>
              <a:ext uri="{FF2B5EF4-FFF2-40B4-BE49-F238E27FC236}">
                <a16:creationId xmlns="" xmlns:a16="http://schemas.microsoft.com/office/drawing/2014/main" id="{2682FB5F-BD03-4B3B-AE22-455E6F363D4E}"/>
              </a:ext>
            </a:extLst>
          </p:cNvPr>
          <p:cNvCxnSpPr>
            <a:cxnSpLocks/>
          </p:cNvCxnSpPr>
          <p:nvPr/>
        </p:nvCxnSpPr>
        <p:spPr>
          <a:xfrm>
            <a:off x="-845" y="523895"/>
            <a:ext cx="12192845" cy="0"/>
          </a:xfrm>
          <a:prstGeom prst="line">
            <a:avLst/>
          </a:prstGeom>
          <a:ln w="2857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1" name="Группа 90">
            <a:extLst>
              <a:ext uri="{FF2B5EF4-FFF2-40B4-BE49-F238E27FC236}">
                <a16:creationId xmlns="" xmlns:a16="http://schemas.microsoft.com/office/drawing/2014/main" id="{4DF1E300-D720-408D-903E-684BF3D86197}"/>
              </a:ext>
            </a:extLst>
          </p:cNvPr>
          <p:cNvGrpSpPr/>
          <p:nvPr/>
        </p:nvGrpSpPr>
        <p:grpSpPr>
          <a:xfrm>
            <a:off x="479874" y="2684643"/>
            <a:ext cx="5042946" cy="707886"/>
            <a:chOff x="396377" y="4343789"/>
            <a:chExt cx="5042946" cy="707886"/>
          </a:xfrm>
        </p:grpSpPr>
        <p:sp>
          <p:nvSpPr>
            <p:cNvPr id="92" name="TextBox 101">
              <a:extLst>
                <a:ext uri="{FF2B5EF4-FFF2-40B4-BE49-F238E27FC236}">
                  <a16:creationId xmlns="" xmlns:a16="http://schemas.microsoft.com/office/drawing/2014/main" id="{BEFE6DE1-9A6C-4A75-8E64-6FE6E298184B}"/>
                </a:ext>
              </a:extLst>
            </p:cNvPr>
            <p:cNvSpPr txBox="1"/>
            <p:nvPr/>
          </p:nvSpPr>
          <p:spPr>
            <a:xfrm>
              <a:off x="882444" y="4343789"/>
              <a:ext cx="3291542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x-none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179388">
                <a:tabLst>
                  <a:tab pos="177800" algn="l"/>
                </a:tabLst>
              </a:pPr>
              <a:r>
                <a:rPr lang="ru-RU" sz="1400" b="1" dirty="0">
                  <a:solidFill>
                    <a:srgbClr val="1F4E79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АО «Жамбылская ГРЭС им. Т.И. Батурова»</a:t>
              </a:r>
              <a:endParaRPr lang="en-US" sz="1400" b="1" dirty="0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defTabSz="179388">
                <a:tabLst>
                  <a:tab pos="177800" algn="l"/>
                </a:tabLst>
              </a:pPr>
              <a:r>
                <a:rPr lang="ru-RU" sz="1100" i="1" dirty="0">
                  <a:solidFill>
                    <a:srgbClr val="1F4E79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Строительство </a:t>
              </a:r>
              <a:r>
                <a:rPr lang="kk-KZ" sz="1100" i="1" dirty="0">
                  <a:solidFill>
                    <a:srgbClr val="1F4E79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ГТУ; июнь 2027 года</a:t>
              </a:r>
              <a:endParaRPr lang="ru-RU" sz="1100" i="1" dirty="0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3" name="TextBox 102">
              <a:extLst>
                <a:ext uri="{FF2B5EF4-FFF2-40B4-BE49-F238E27FC236}">
                  <a16:creationId xmlns="" xmlns:a16="http://schemas.microsoft.com/office/drawing/2014/main" id="{F7F5153E-D6CC-4C03-A168-5582940E859D}"/>
                </a:ext>
              </a:extLst>
            </p:cNvPr>
            <p:cNvSpPr txBox="1"/>
            <p:nvPr/>
          </p:nvSpPr>
          <p:spPr>
            <a:xfrm>
              <a:off x="3973800" y="4367251"/>
              <a:ext cx="146552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x-none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179388">
                <a:tabLst>
                  <a:tab pos="177800" algn="l"/>
                </a:tabLst>
              </a:pPr>
              <a:r>
                <a:rPr lang="ru-RU" sz="2000" b="1" dirty="0">
                  <a:solidFill>
                    <a:srgbClr val="00B05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210 МВт</a:t>
              </a:r>
            </a:p>
          </p:txBody>
        </p:sp>
        <p:pic>
          <p:nvPicPr>
            <p:cNvPr id="94" name="Рисунок 93" descr="Одна шестеренка">
              <a:extLst>
                <a:ext uri="{FF2B5EF4-FFF2-40B4-BE49-F238E27FC236}">
                  <a16:creationId xmlns="" xmlns:a16="http://schemas.microsoft.com/office/drawing/2014/main" id="{6DC7E2B8-2CEA-4605-9FB8-AE5FAA8A1B37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=""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396377" y="4403892"/>
              <a:ext cx="482932" cy="482932"/>
            </a:xfrm>
            <a:prstGeom prst="rect">
              <a:avLst/>
            </a:prstGeom>
          </p:spPr>
        </p:pic>
      </p:grpSp>
      <p:grpSp>
        <p:nvGrpSpPr>
          <p:cNvPr id="103" name="Группа 102">
            <a:extLst>
              <a:ext uri="{FF2B5EF4-FFF2-40B4-BE49-F238E27FC236}">
                <a16:creationId xmlns="" xmlns:a16="http://schemas.microsoft.com/office/drawing/2014/main" id="{B3C3238A-021F-4254-A23F-981F82D10985}"/>
              </a:ext>
            </a:extLst>
          </p:cNvPr>
          <p:cNvGrpSpPr/>
          <p:nvPr/>
        </p:nvGrpSpPr>
        <p:grpSpPr>
          <a:xfrm>
            <a:off x="6448095" y="4678135"/>
            <a:ext cx="5164785" cy="917862"/>
            <a:chOff x="6334884" y="3453929"/>
            <a:chExt cx="5164785" cy="917862"/>
          </a:xfrm>
        </p:grpSpPr>
        <p:grpSp>
          <p:nvGrpSpPr>
            <p:cNvPr id="104" name="Группа 103">
              <a:extLst>
                <a:ext uri="{FF2B5EF4-FFF2-40B4-BE49-F238E27FC236}">
                  <a16:creationId xmlns="" xmlns:a16="http://schemas.microsoft.com/office/drawing/2014/main" id="{EE6A4ED3-1F29-44BF-A5CD-547FB7867A50}"/>
                </a:ext>
              </a:extLst>
            </p:cNvPr>
            <p:cNvGrpSpPr/>
            <p:nvPr/>
          </p:nvGrpSpPr>
          <p:grpSpPr>
            <a:xfrm>
              <a:off x="6334884" y="3453929"/>
              <a:ext cx="3670791" cy="917862"/>
              <a:chOff x="6334884" y="2485279"/>
              <a:chExt cx="3670791" cy="917862"/>
            </a:xfrm>
          </p:grpSpPr>
          <p:pic>
            <p:nvPicPr>
              <p:cNvPr id="109" name="Picture 7" descr="C:\Users\koshkarbaev_ae\Desktop\absolutely new\ВИЭ\Новый точечный рисунок.png">
                <a:extLst>
                  <a:ext uri="{FF2B5EF4-FFF2-40B4-BE49-F238E27FC236}">
                    <a16:creationId xmlns="" xmlns:a16="http://schemas.microsoft.com/office/drawing/2014/main" id="{D2C4146E-D1C1-4385-8536-D5DBE98A1C4A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5" cstate="print">
                <a:duotone>
                  <a:schemeClr val="accent5">
                    <a:shade val="45000"/>
                    <a:satMod val="135000"/>
                  </a:schemeClr>
                  <a:prstClr val="white"/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334884" y="2485279"/>
                <a:ext cx="491489" cy="583881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110" name="TextBox 109">
                <a:extLst>
                  <a:ext uri="{FF2B5EF4-FFF2-40B4-BE49-F238E27FC236}">
                    <a16:creationId xmlns="" xmlns:a16="http://schemas.microsoft.com/office/drawing/2014/main" id="{12F391EA-554C-4731-8382-918AC92A69A4}"/>
                  </a:ext>
                </a:extLst>
              </p:cNvPr>
              <p:cNvSpPr txBox="1"/>
              <p:nvPr/>
            </p:nvSpPr>
            <p:spPr>
              <a:xfrm>
                <a:off x="6948108" y="2587533"/>
                <a:ext cx="3057567" cy="81560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 defTabSz="179388">
                  <a:tabLst>
                    <a:tab pos="177800" algn="l"/>
                  </a:tabLst>
                </a:pPr>
                <a:r>
                  <a:rPr lang="ru-RU" sz="1400" b="1" dirty="0">
                    <a:solidFill>
                      <a:srgbClr val="1F4E79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ТОО «</a:t>
                </a:r>
                <a:r>
                  <a:rPr lang="en-US" sz="1400" b="1" dirty="0">
                    <a:solidFill>
                      <a:srgbClr val="1F4E79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Energy Flow Generation»</a:t>
                </a:r>
                <a:endParaRPr lang="kk-KZ" sz="1400" b="1" dirty="0">
                  <a:solidFill>
                    <a:srgbClr val="1F4E79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defTabSz="179388">
                  <a:tabLst>
                    <a:tab pos="177800" algn="l"/>
                  </a:tabLst>
                </a:pPr>
                <a:r>
                  <a:rPr lang="ru-RU" sz="1100" i="1" dirty="0">
                    <a:solidFill>
                      <a:srgbClr val="1F4E79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ПГУ Актюбинской области</a:t>
                </a:r>
              </a:p>
              <a:p>
                <a:pPr defTabSz="179388">
                  <a:tabLst>
                    <a:tab pos="177800" algn="l"/>
                  </a:tabLst>
                </a:pPr>
                <a:r>
                  <a:rPr lang="ru-RU" sz="1100" i="1" dirty="0">
                    <a:solidFill>
                      <a:srgbClr val="1F4E79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октябрь 2028 года</a:t>
                </a:r>
              </a:p>
              <a:p>
                <a:pPr lvl="0" defTabSz="179388">
                  <a:tabLst>
                    <a:tab pos="177800" algn="l"/>
                  </a:tabLst>
                </a:pPr>
                <a:endParaRPr lang="ru-RU" sz="1100" i="1" dirty="0">
                  <a:solidFill>
                    <a:srgbClr val="1F4E79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108" name="TextBox 107">
              <a:extLst>
                <a:ext uri="{FF2B5EF4-FFF2-40B4-BE49-F238E27FC236}">
                  <a16:creationId xmlns="" xmlns:a16="http://schemas.microsoft.com/office/drawing/2014/main" id="{17F63BDB-C909-4B56-87A1-06141EBD57EC}"/>
                </a:ext>
              </a:extLst>
            </p:cNvPr>
            <p:cNvSpPr txBox="1"/>
            <p:nvPr/>
          </p:nvSpPr>
          <p:spPr>
            <a:xfrm>
              <a:off x="10034146" y="3686337"/>
              <a:ext cx="146552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179388">
                <a:tabLst>
                  <a:tab pos="177800" algn="l"/>
                </a:tabLst>
              </a:pPr>
              <a:r>
                <a:rPr lang="kk-KZ" sz="2000" b="1" dirty="0">
                  <a:solidFill>
                    <a:srgbClr val="00B05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250</a:t>
              </a:r>
              <a:r>
                <a:rPr lang="en-US" sz="2000" b="1" dirty="0">
                  <a:solidFill>
                    <a:srgbClr val="00B05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RU" sz="2000" b="1" dirty="0">
                  <a:solidFill>
                    <a:srgbClr val="00B05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МВт</a:t>
              </a:r>
            </a:p>
          </p:txBody>
        </p:sp>
      </p:grpSp>
      <p:grpSp>
        <p:nvGrpSpPr>
          <p:cNvPr id="139" name="Группа 138">
            <a:extLst>
              <a:ext uri="{FF2B5EF4-FFF2-40B4-BE49-F238E27FC236}">
                <a16:creationId xmlns="" xmlns:a16="http://schemas.microsoft.com/office/drawing/2014/main" id="{733BEF35-2BCA-4018-8F82-03E3AE303A6D}"/>
              </a:ext>
            </a:extLst>
          </p:cNvPr>
          <p:cNvGrpSpPr/>
          <p:nvPr/>
        </p:nvGrpSpPr>
        <p:grpSpPr>
          <a:xfrm>
            <a:off x="6482235" y="1926746"/>
            <a:ext cx="5062729" cy="679949"/>
            <a:chOff x="6334884" y="4132663"/>
            <a:chExt cx="5062729" cy="679949"/>
          </a:xfrm>
        </p:grpSpPr>
        <p:grpSp>
          <p:nvGrpSpPr>
            <p:cNvPr id="140" name="Группа 139">
              <a:extLst>
                <a:ext uri="{FF2B5EF4-FFF2-40B4-BE49-F238E27FC236}">
                  <a16:creationId xmlns="" xmlns:a16="http://schemas.microsoft.com/office/drawing/2014/main" id="{4A255627-BD0B-4782-BCC3-C18599C9DF03}"/>
                </a:ext>
              </a:extLst>
            </p:cNvPr>
            <p:cNvGrpSpPr/>
            <p:nvPr/>
          </p:nvGrpSpPr>
          <p:grpSpPr>
            <a:xfrm>
              <a:off x="6334884" y="4132663"/>
              <a:ext cx="4607996" cy="635681"/>
              <a:chOff x="6334884" y="2485279"/>
              <a:chExt cx="4607996" cy="635681"/>
            </a:xfrm>
          </p:grpSpPr>
          <p:pic>
            <p:nvPicPr>
              <p:cNvPr id="142" name="Picture 7" descr="C:\Users\koshkarbaev_ae\Desktop\absolutely new\ВИЭ\Новый точечный рисунок.png">
                <a:extLst>
                  <a:ext uri="{FF2B5EF4-FFF2-40B4-BE49-F238E27FC236}">
                    <a16:creationId xmlns="" xmlns:a16="http://schemas.microsoft.com/office/drawing/2014/main" id="{3850AA68-EDCB-4513-A821-BCEB9ACF4DE4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5" cstate="print">
                <a:duotone>
                  <a:schemeClr val="accent5">
                    <a:shade val="45000"/>
                    <a:satMod val="135000"/>
                  </a:schemeClr>
                  <a:prstClr val="white"/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334884" y="2485279"/>
                <a:ext cx="491489" cy="583881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143" name="TextBox 142">
                <a:extLst>
                  <a:ext uri="{FF2B5EF4-FFF2-40B4-BE49-F238E27FC236}">
                    <a16:creationId xmlns="" xmlns:a16="http://schemas.microsoft.com/office/drawing/2014/main" id="{457A3D67-B3A7-4AEC-8373-83A53CC1F374}"/>
                  </a:ext>
                </a:extLst>
              </p:cNvPr>
              <p:cNvSpPr txBox="1"/>
              <p:nvPr/>
            </p:nvSpPr>
            <p:spPr>
              <a:xfrm>
                <a:off x="6864202" y="2643906"/>
                <a:ext cx="4078678" cy="4770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 defTabSz="179388">
                  <a:tabLst>
                    <a:tab pos="177800" algn="l"/>
                  </a:tabLst>
                </a:pPr>
                <a:r>
                  <a:rPr lang="ru-RU" sz="1400" b="1" dirty="0">
                    <a:solidFill>
                      <a:srgbClr val="1F4E79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АО «</a:t>
                </a:r>
                <a:r>
                  <a:rPr lang="ru-RU" sz="1400" b="1" dirty="0" err="1">
                    <a:solidFill>
                      <a:srgbClr val="1F4E79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Экибастузкая</a:t>
                </a:r>
                <a:r>
                  <a:rPr lang="ru-RU" sz="1400" b="1" dirty="0">
                    <a:solidFill>
                      <a:srgbClr val="1F4E79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ГРЭС-2»</a:t>
                </a:r>
              </a:p>
              <a:p>
                <a:pPr lvl="0" defTabSz="179388">
                  <a:tabLst>
                    <a:tab pos="177800" algn="l"/>
                  </a:tabLst>
                </a:pPr>
                <a:r>
                  <a:rPr lang="kk-KZ" sz="1100" i="1" dirty="0">
                    <a:solidFill>
                      <a:srgbClr val="1F4E79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Сентябрь 2028 года</a:t>
                </a:r>
                <a:endParaRPr lang="ru-RU" sz="1600" i="1" dirty="0">
                  <a:solidFill>
                    <a:srgbClr val="1F4E79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141" name="TextBox 140">
              <a:extLst>
                <a:ext uri="{FF2B5EF4-FFF2-40B4-BE49-F238E27FC236}">
                  <a16:creationId xmlns="" xmlns:a16="http://schemas.microsoft.com/office/drawing/2014/main" id="{5E6F2E92-CA99-4509-B4C4-38E709984F32}"/>
                </a:ext>
              </a:extLst>
            </p:cNvPr>
            <p:cNvSpPr txBox="1"/>
            <p:nvPr/>
          </p:nvSpPr>
          <p:spPr>
            <a:xfrm>
              <a:off x="9932090" y="4412502"/>
              <a:ext cx="146552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179388">
                <a:tabLst>
                  <a:tab pos="177800" algn="l"/>
                </a:tabLst>
              </a:pPr>
              <a:r>
                <a:rPr lang="kk-KZ" sz="2000" b="1" dirty="0">
                  <a:solidFill>
                    <a:srgbClr val="00B05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550</a:t>
              </a:r>
              <a:r>
                <a:rPr lang="en-US" sz="2000" b="1" dirty="0">
                  <a:solidFill>
                    <a:srgbClr val="00B05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RU" sz="2000" b="1" dirty="0">
                  <a:solidFill>
                    <a:srgbClr val="00B05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МВт</a:t>
              </a:r>
            </a:p>
          </p:txBody>
        </p:sp>
      </p:grpSp>
      <p:grpSp>
        <p:nvGrpSpPr>
          <p:cNvPr id="144" name="Группа 143">
            <a:extLst>
              <a:ext uri="{FF2B5EF4-FFF2-40B4-BE49-F238E27FC236}">
                <a16:creationId xmlns="" xmlns:a16="http://schemas.microsoft.com/office/drawing/2014/main" id="{F5C97A91-27EB-4AE1-884B-625F7A6AB8BC}"/>
              </a:ext>
            </a:extLst>
          </p:cNvPr>
          <p:cNvGrpSpPr/>
          <p:nvPr/>
        </p:nvGrpSpPr>
        <p:grpSpPr>
          <a:xfrm>
            <a:off x="479874" y="4042709"/>
            <a:ext cx="5243132" cy="815608"/>
            <a:chOff x="396377" y="4343789"/>
            <a:chExt cx="5243132" cy="815608"/>
          </a:xfrm>
        </p:grpSpPr>
        <p:sp>
          <p:nvSpPr>
            <p:cNvPr id="145" name="TextBox 101">
              <a:extLst>
                <a:ext uri="{FF2B5EF4-FFF2-40B4-BE49-F238E27FC236}">
                  <a16:creationId xmlns="" xmlns:a16="http://schemas.microsoft.com/office/drawing/2014/main" id="{8FF60419-A74C-4C10-872F-1EABB16C9B97}"/>
                </a:ext>
              </a:extLst>
            </p:cNvPr>
            <p:cNvSpPr txBox="1"/>
            <p:nvPr/>
          </p:nvSpPr>
          <p:spPr>
            <a:xfrm>
              <a:off x="882444" y="4343789"/>
              <a:ext cx="3401272" cy="81560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x-none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179388">
                <a:tabLst>
                  <a:tab pos="177800" algn="l"/>
                </a:tabLst>
              </a:pPr>
              <a:r>
                <a:rPr lang="ru-RU" sz="1400" b="1" dirty="0">
                  <a:solidFill>
                    <a:srgbClr val="1F4E79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ТОО «</a:t>
              </a:r>
              <a:r>
                <a:rPr lang="en-US" sz="1400" b="1" dirty="0" err="1">
                  <a:solidFill>
                    <a:srgbClr val="1F4E79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Kazakhmys</a:t>
              </a:r>
              <a:r>
                <a:rPr lang="en-US" sz="1400" b="1" dirty="0">
                  <a:solidFill>
                    <a:srgbClr val="1F4E79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Energy» </a:t>
              </a:r>
              <a:endParaRPr lang="kk-KZ" sz="1400" b="1" dirty="0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defTabSz="179388">
                <a:tabLst>
                  <a:tab pos="177800" algn="l"/>
                </a:tabLst>
              </a:pPr>
              <a:r>
                <a:rPr lang="kk-KZ" sz="1100" i="1" dirty="0">
                  <a:solidFill>
                    <a:srgbClr val="1F4E79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Балхашская ТЭЦ</a:t>
              </a:r>
            </a:p>
            <a:p>
              <a:pPr defTabSz="179388">
                <a:tabLst>
                  <a:tab pos="177800" algn="l"/>
                </a:tabLst>
              </a:pPr>
              <a:r>
                <a:rPr lang="ru-RU" sz="1100" i="1" dirty="0">
                  <a:solidFill>
                    <a:srgbClr val="1F4E79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Установка котла ст. № 5 и </a:t>
              </a:r>
              <a:r>
                <a:rPr lang="ru-RU" sz="1100" i="1" dirty="0" err="1">
                  <a:solidFill>
                    <a:srgbClr val="1F4E79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тг</a:t>
              </a:r>
              <a:r>
                <a:rPr lang="ru-RU" sz="1100" i="1" dirty="0">
                  <a:solidFill>
                    <a:srgbClr val="1F4E79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</a:p>
            <a:p>
              <a:pPr defTabSz="179388">
                <a:tabLst>
                  <a:tab pos="177800" algn="l"/>
                </a:tabLst>
              </a:pPr>
              <a:r>
                <a:rPr lang="ru-RU" sz="1100" i="1" dirty="0">
                  <a:solidFill>
                    <a:srgbClr val="1F4E79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декабрь 2027 года</a:t>
              </a:r>
            </a:p>
          </p:txBody>
        </p:sp>
        <p:sp>
          <p:nvSpPr>
            <p:cNvPr id="146" name="TextBox 102">
              <a:extLst>
                <a:ext uri="{FF2B5EF4-FFF2-40B4-BE49-F238E27FC236}">
                  <a16:creationId xmlns="" xmlns:a16="http://schemas.microsoft.com/office/drawing/2014/main" id="{7CEE2EC5-2DA4-467B-8653-1FA9FFFABEC6}"/>
                </a:ext>
              </a:extLst>
            </p:cNvPr>
            <p:cNvSpPr txBox="1"/>
            <p:nvPr/>
          </p:nvSpPr>
          <p:spPr>
            <a:xfrm>
              <a:off x="4173986" y="4367251"/>
              <a:ext cx="146552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x-none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179388">
                <a:tabLst>
                  <a:tab pos="177800" algn="l"/>
                </a:tabLst>
              </a:pPr>
              <a:r>
                <a:rPr lang="en-US" sz="2000" b="1" dirty="0">
                  <a:solidFill>
                    <a:srgbClr val="00B05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50</a:t>
              </a:r>
              <a:r>
                <a:rPr lang="ru-RU" sz="2000" b="1" dirty="0">
                  <a:solidFill>
                    <a:srgbClr val="00B05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МВт</a:t>
              </a:r>
            </a:p>
          </p:txBody>
        </p:sp>
        <p:pic>
          <p:nvPicPr>
            <p:cNvPr id="147" name="Рисунок 146" descr="Одна шестеренка">
              <a:extLst>
                <a:ext uri="{FF2B5EF4-FFF2-40B4-BE49-F238E27FC236}">
                  <a16:creationId xmlns="" xmlns:a16="http://schemas.microsoft.com/office/drawing/2014/main" id="{1CC84A5F-D238-45C4-8D32-4CADB27E328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=""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396377" y="4403892"/>
              <a:ext cx="482932" cy="482932"/>
            </a:xfrm>
            <a:prstGeom prst="rect">
              <a:avLst/>
            </a:prstGeom>
          </p:spPr>
        </p:pic>
      </p:grpSp>
      <p:grpSp>
        <p:nvGrpSpPr>
          <p:cNvPr id="4" name="Группа 3">
            <a:extLst>
              <a:ext uri="{FF2B5EF4-FFF2-40B4-BE49-F238E27FC236}">
                <a16:creationId xmlns="" xmlns:a16="http://schemas.microsoft.com/office/drawing/2014/main" id="{A6BC2005-E371-4DD1-AD74-1466AA8FD77F}"/>
              </a:ext>
            </a:extLst>
          </p:cNvPr>
          <p:cNvGrpSpPr/>
          <p:nvPr/>
        </p:nvGrpSpPr>
        <p:grpSpPr>
          <a:xfrm>
            <a:off x="6448095" y="2655172"/>
            <a:ext cx="5075432" cy="706651"/>
            <a:chOff x="6448095" y="1650621"/>
            <a:chExt cx="5075432" cy="706651"/>
          </a:xfrm>
        </p:grpSpPr>
        <p:sp>
          <p:nvSpPr>
            <p:cNvPr id="98" name="TextBox 97">
              <a:extLst>
                <a:ext uri="{FF2B5EF4-FFF2-40B4-BE49-F238E27FC236}">
                  <a16:creationId xmlns="" xmlns:a16="http://schemas.microsoft.com/office/drawing/2014/main" id="{0E876BC9-5E86-4D52-A625-533723F080DF}"/>
                </a:ext>
              </a:extLst>
            </p:cNvPr>
            <p:cNvSpPr txBox="1"/>
            <p:nvPr/>
          </p:nvSpPr>
          <p:spPr>
            <a:xfrm>
              <a:off x="6933920" y="1710941"/>
              <a:ext cx="287931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179388">
                <a:tabLst>
                  <a:tab pos="177800" algn="l"/>
                </a:tabLst>
              </a:pPr>
              <a:r>
                <a:rPr lang="ru-RU" sz="1400" b="1" dirty="0">
                  <a:solidFill>
                    <a:srgbClr val="1F4E79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ТОО «</a:t>
              </a:r>
              <a:r>
                <a:rPr lang="en-US" sz="1400" b="1" dirty="0">
                  <a:solidFill>
                    <a:srgbClr val="1F4E79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Gas Energy </a:t>
              </a:r>
              <a:r>
                <a:rPr lang="en-US" sz="1400" b="1" dirty="0" err="1">
                  <a:solidFill>
                    <a:srgbClr val="1F4E79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Qz</a:t>
              </a:r>
              <a:r>
                <a:rPr lang="ru-RU" sz="1400" b="1" dirty="0">
                  <a:solidFill>
                    <a:srgbClr val="1F4E79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»</a:t>
              </a:r>
            </a:p>
            <a:p>
              <a:pPr defTabSz="179388">
                <a:tabLst>
                  <a:tab pos="177800" algn="l"/>
                </a:tabLst>
              </a:pPr>
              <a:r>
                <a:rPr lang="ru-RU" sz="1100" i="1" dirty="0">
                  <a:solidFill>
                    <a:srgbClr val="1F4E79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ПГУ в городе Тараз, </a:t>
              </a:r>
            </a:p>
            <a:p>
              <a:pPr defTabSz="179388">
                <a:tabLst>
                  <a:tab pos="177800" algn="l"/>
                </a:tabLst>
              </a:pPr>
              <a:r>
                <a:rPr lang="ru-RU" sz="1100" i="1" dirty="0">
                  <a:solidFill>
                    <a:srgbClr val="1F4E79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октябрь 2028 года</a:t>
              </a:r>
            </a:p>
          </p:txBody>
        </p:sp>
        <p:sp>
          <p:nvSpPr>
            <p:cNvPr id="99" name="TextBox 98">
              <a:extLst>
                <a:ext uri="{FF2B5EF4-FFF2-40B4-BE49-F238E27FC236}">
                  <a16:creationId xmlns="" xmlns:a16="http://schemas.microsoft.com/office/drawing/2014/main" id="{EAA361B5-E322-498F-ACD6-30642AD1F691}"/>
                </a:ext>
              </a:extLst>
            </p:cNvPr>
            <p:cNvSpPr txBox="1"/>
            <p:nvPr/>
          </p:nvSpPr>
          <p:spPr>
            <a:xfrm>
              <a:off x="10058004" y="1911644"/>
              <a:ext cx="146552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179388">
                <a:tabLst>
                  <a:tab pos="177800" algn="l"/>
                </a:tabLst>
              </a:pPr>
              <a:r>
                <a:rPr lang="ru-RU" sz="2000" b="1" dirty="0">
                  <a:solidFill>
                    <a:srgbClr val="00B05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150 МВт</a:t>
              </a:r>
            </a:p>
          </p:txBody>
        </p:sp>
        <p:pic>
          <p:nvPicPr>
            <p:cNvPr id="153" name="Picture 7" descr="C:\Users\koshkarbaev_ae\Desktop\absolutely new\ВИЭ\Новый точечный рисунок.png">
              <a:extLst>
                <a:ext uri="{FF2B5EF4-FFF2-40B4-BE49-F238E27FC236}">
                  <a16:creationId xmlns="" xmlns:a16="http://schemas.microsoft.com/office/drawing/2014/main" id="{E2E6530E-84AF-4364-BAEC-0488766F1F7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 cstate="print">
              <a:duotone>
                <a:schemeClr val="accent5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448095" y="1650621"/>
              <a:ext cx="491489" cy="58388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154" name="Группа 153">
            <a:extLst>
              <a:ext uri="{FF2B5EF4-FFF2-40B4-BE49-F238E27FC236}">
                <a16:creationId xmlns="" xmlns:a16="http://schemas.microsoft.com/office/drawing/2014/main" id="{B39AFF50-10EB-4A9D-B0EF-6B341CEADCF1}"/>
              </a:ext>
            </a:extLst>
          </p:cNvPr>
          <p:cNvGrpSpPr/>
          <p:nvPr/>
        </p:nvGrpSpPr>
        <p:grpSpPr>
          <a:xfrm>
            <a:off x="519113" y="4875643"/>
            <a:ext cx="5131010" cy="677108"/>
            <a:chOff x="396377" y="4351614"/>
            <a:chExt cx="5131010" cy="677108"/>
          </a:xfrm>
        </p:grpSpPr>
        <p:sp>
          <p:nvSpPr>
            <p:cNvPr id="155" name="TextBox 154">
              <a:extLst>
                <a:ext uri="{FF2B5EF4-FFF2-40B4-BE49-F238E27FC236}">
                  <a16:creationId xmlns="" xmlns:a16="http://schemas.microsoft.com/office/drawing/2014/main" id="{DE427790-B2D5-4C4C-9A2C-8DAF9A188922}"/>
                </a:ext>
              </a:extLst>
            </p:cNvPr>
            <p:cNvSpPr txBox="1"/>
            <p:nvPr/>
          </p:nvSpPr>
          <p:spPr>
            <a:xfrm>
              <a:off x="882443" y="4351614"/>
              <a:ext cx="3451431" cy="67710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179388">
                <a:tabLst>
                  <a:tab pos="177800" algn="l"/>
                </a:tabLst>
              </a:pPr>
              <a:r>
                <a:rPr lang="ru-RU" sz="1400" b="1" dirty="0">
                  <a:solidFill>
                    <a:srgbClr val="1F4E79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ТОО «Караганда Энергоцентр»</a:t>
              </a:r>
            </a:p>
            <a:p>
              <a:pPr defTabSz="179388">
                <a:tabLst>
                  <a:tab pos="177800" algn="l"/>
                </a:tabLst>
              </a:pPr>
              <a:r>
                <a:rPr lang="ru-RU" sz="1200" i="1" dirty="0">
                  <a:solidFill>
                    <a:srgbClr val="1F4E79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Строительство котла №9 и </a:t>
              </a:r>
              <a:r>
                <a:rPr lang="ru-RU" sz="1200" i="1" dirty="0" err="1">
                  <a:solidFill>
                    <a:srgbClr val="1F4E79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тг</a:t>
              </a:r>
              <a:r>
                <a:rPr lang="ru-RU" sz="1200" i="1" dirty="0">
                  <a:solidFill>
                    <a:srgbClr val="1F4E79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№7</a:t>
              </a:r>
            </a:p>
            <a:p>
              <a:pPr defTabSz="179388">
                <a:tabLst>
                  <a:tab pos="177800" algn="l"/>
                </a:tabLst>
              </a:pPr>
              <a:r>
                <a:rPr lang="ru-RU" sz="1200" i="1" dirty="0">
                  <a:solidFill>
                    <a:srgbClr val="1F4E79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декабрь 2027 год</a:t>
              </a:r>
            </a:p>
          </p:txBody>
        </p:sp>
        <p:sp>
          <p:nvSpPr>
            <p:cNvPr id="156" name="TextBox 155">
              <a:extLst>
                <a:ext uri="{FF2B5EF4-FFF2-40B4-BE49-F238E27FC236}">
                  <a16:creationId xmlns="" xmlns:a16="http://schemas.microsoft.com/office/drawing/2014/main" id="{395C3C71-E1B1-4634-818E-5E7F3BC7519E}"/>
                </a:ext>
              </a:extLst>
            </p:cNvPr>
            <p:cNvSpPr txBox="1"/>
            <p:nvPr/>
          </p:nvSpPr>
          <p:spPr>
            <a:xfrm>
              <a:off x="4061864" y="4446211"/>
              <a:ext cx="146552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179388">
                <a:tabLst>
                  <a:tab pos="177800" algn="l"/>
                </a:tabLst>
              </a:pPr>
              <a:r>
                <a:rPr lang="ru-RU" sz="2000" b="1" dirty="0">
                  <a:solidFill>
                    <a:srgbClr val="00B05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140 МВт</a:t>
              </a:r>
            </a:p>
          </p:txBody>
        </p:sp>
        <p:pic>
          <p:nvPicPr>
            <p:cNvPr id="157" name="Рисунок 156" descr="Одна шестеренка">
              <a:extLst>
                <a:ext uri="{FF2B5EF4-FFF2-40B4-BE49-F238E27FC236}">
                  <a16:creationId xmlns="" xmlns:a16="http://schemas.microsoft.com/office/drawing/2014/main" id="{D7966568-A16F-4432-92B8-6E8FA9F04C7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=""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396377" y="4403892"/>
              <a:ext cx="482932" cy="482932"/>
            </a:xfrm>
            <a:prstGeom prst="rect">
              <a:avLst/>
            </a:prstGeom>
          </p:spPr>
        </p:pic>
      </p:grpSp>
      <p:grpSp>
        <p:nvGrpSpPr>
          <p:cNvPr id="158" name="Группа 157">
            <a:extLst>
              <a:ext uri="{FF2B5EF4-FFF2-40B4-BE49-F238E27FC236}">
                <a16:creationId xmlns="" xmlns:a16="http://schemas.microsoft.com/office/drawing/2014/main" id="{A158C301-506B-4B51-A319-FA6E23406B57}"/>
              </a:ext>
            </a:extLst>
          </p:cNvPr>
          <p:cNvGrpSpPr/>
          <p:nvPr/>
        </p:nvGrpSpPr>
        <p:grpSpPr>
          <a:xfrm>
            <a:off x="519113" y="3413679"/>
            <a:ext cx="5131010" cy="838691"/>
            <a:chOff x="396377" y="4403892"/>
            <a:chExt cx="5131010" cy="838691"/>
          </a:xfrm>
        </p:grpSpPr>
        <p:sp>
          <p:nvSpPr>
            <p:cNvPr id="159" name="TextBox 158">
              <a:extLst>
                <a:ext uri="{FF2B5EF4-FFF2-40B4-BE49-F238E27FC236}">
                  <a16:creationId xmlns="" xmlns:a16="http://schemas.microsoft.com/office/drawing/2014/main" id="{FAF9BCF5-3626-447B-AEAE-9BA22C506E63}"/>
                </a:ext>
              </a:extLst>
            </p:cNvPr>
            <p:cNvSpPr txBox="1"/>
            <p:nvPr/>
          </p:nvSpPr>
          <p:spPr>
            <a:xfrm>
              <a:off x="882443" y="4403892"/>
              <a:ext cx="3451431" cy="83869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179388">
                <a:tabLst>
                  <a:tab pos="177800" algn="l"/>
                </a:tabLst>
              </a:pPr>
              <a:r>
                <a:rPr lang="en-US" sz="1400" b="1" dirty="0">
                  <a:solidFill>
                    <a:srgbClr val="1F4E79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Karabatan utility solution</a:t>
              </a:r>
              <a:endParaRPr lang="ru-RU" sz="1400" b="1" dirty="0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defTabSz="179388">
                <a:tabLst>
                  <a:tab pos="177800" algn="l"/>
                </a:tabLst>
              </a:pPr>
              <a:r>
                <a:rPr lang="ru-RU" sz="1200" i="1" dirty="0">
                  <a:solidFill>
                    <a:srgbClr val="1F4E79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ПГУ в городе Атырау </a:t>
              </a:r>
            </a:p>
            <a:p>
              <a:pPr defTabSz="179388">
                <a:tabLst>
                  <a:tab pos="177800" algn="l"/>
                </a:tabLst>
              </a:pPr>
              <a:r>
                <a:rPr lang="ru-RU" sz="1200" i="1" dirty="0">
                  <a:solidFill>
                    <a:srgbClr val="1F4E79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декабрь 2027 год</a:t>
              </a:r>
            </a:p>
            <a:p>
              <a:pPr defTabSz="179388">
                <a:tabLst>
                  <a:tab pos="177800" algn="l"/>
                </a:tabLst>
              </a:pPr>
              <a:endParaRPr lang="ru-RU" sz="1000" dirty="0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60" name="TextBox 159">
              <a:extLst>
                <a:ext uri="{FF2B5EF4-FFF2-40B4-BE49-F238E27FC236}">
                  <a16:creationId xmlns="" xmlns:a16="http://schemas.microsoft.com/office/drawing/2014/main" id="{9E3115C5-A3CF-4692-AE3E-D7F742FC6245}"/>
                </a:ext>
              </a:extLst>
            </p:cNvPr>
            <p:cNvSpPr txBox="1"/>
            <p:nvPr/>
          </p:nvSpPr>
          <p:spPr>
            <a:xfrm>
              <a:off x="4061864" y="4437474"/>
              <a:ext cx="146552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179388">
                <a:tabLst>
                  <a:tab pos="177800" algn="l"/>
                </a:tabLst>
              </a:pPr>
              <a:r>
                <a:rPr lang="ru-RU" sz="2000" b="1" dirty="0">
                  <a:solidFill>
                    <a:srgbClr val="00B05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165 МВт</a:t>
              </a:r>
            </a:p>
          </p:txBody>
        </p:sp>
        <p:pic>
          <p:nvPicPr>
            <p:cNvPr id="161" name="Рисунок 160" descr="Одна шестеренка">
              <a:extLst>
                <a:ext uri="{FF2B5EF4-FFF2-40B4-BE49-F238E27FC236}">
                  <a16:creationId xmlns="" xmlns:a16="http://schemas.microsoft.com/office/drawing/2014/main" id="{E64165E6-AC0C-4711-AA8A-017A07D4DE3D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=""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396377" y="4403892"/>
              <a:ext cx="482932" cy="482932"/>
            </a:xfrm>
            <a:prstGeom prst="rect">
              <a:avLst/>
            </a:prstGeom>
          </p:spPr>
        </p:pic>
      </p:grpSp>
      <p:grpSp>
        <p:nvGrpSpPr>
          <p:cNvPr id="162" name="Группа 161">
            <a:extLst>
              <a:ext uri="{FF2B5EF4-FFF2-40B4-BE49-F238E27FC236}">
                <a16:creationId xmlns="" xmlns:a16="http://schemas.microsoft.com/office/drawing/2014/main" id="{9531A618-57AB-43EB-AB6A-BAA5D3A3E422}"/>
              </a:ext>
            </a:extLst>
          </p:cNvPr>
          <p:cNvGrpSpPr/>
          <p:nvPr/>
        </p:nvGrpSpPr>
        <p:grpSpPr>
          <a:xfrm>
            <a:off x="479874" y="1300682"/>
            <a:ext cx="5243132" cy="646331"/>
            <a:chOff x="396377" y="4343789"/>
            <a:chExt cx="5243132" cy="646331"/>
          </a:xfrm>
        </p:grpSpPr>
        <p:sp>
          <p:nvSpPr>
            <p:cNvPr id="163" name="TextBox 101">
              <a:extLst>
                <a:ext uri="{FF2B5EF4-FFF2-40B4-BE49-F238E27FC236}">
                  <a16:creationId xmlns="" xmlns:a16="http://schemas.microsoft.com/office/drawing/2014/main" id="{B7AA9364-1EB7-41F9-840F-13EE40D8FD6A}"/>
                </a:ext>
              </a:extLst>
            </p:cNvPr>
            <p:cNvSpPr txBox="1"/>
            <p:nvPr/>
          </p:nvSpPr>
          <p:spPr>
            <a:xfrm>
              <a:off x="882444" y="4343789"/>
              <a:ext cx="3401272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x-none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179388">
                <a:tabLst>
                  <a:tab pos="177800" algn="l"/>
                </a:tabLst>
              </a:pPr>
              <a:r>
                <a:rPr lang="ru-RU" sz="1400" b="1" dirty="0">
                  <a:solidFill>
                    <a:srgbClr val="1F4E79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ТОО «</a:t>
              </a:r>
              <a:r>
                <a:rPr lang="en-US" sz="1400" b="1" dirty="0" err="1">
                  <a:solidFill>
                    <a:srgbClr val="1F4E79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Kazakhmys</a:t>
              </a:r>
              <a:r>
                <a:rPr lang="en-US" sz="1400" b="1" dirty="0">
                  <a:solidFill>
                    <a:srgbClr val="1F4E79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Energy» </a:t>
              </a:r>
              <a:endParaRPr lang="kk-KZ" sz="1400" b="1" dirty="0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defTabSz="179388">
                <a:tabLst>
                  <a:tab pos="177800" algn="l"/>
                </a:tabLst>
              </a:pPr>
              <a:r>
                <a:rPr lang="kk-KZ" sz="1100" i="1" dirty="0">
                  <a:solidFill>
                    <a:srgbClr val="1F4E79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ПГУ в области Ұлытау </a:t>
              </a:r>
            </a:p>
            <a:p>
              <a:pPr defTabSz="179388">
                <a:tabLst>
                  <a:tab pos="177800" algn="l"/>
                </a:tabLst>
              </a:pPr>
              <a:r>
                <a:rPr lang="kk-KZ" sz="1100" i="1" dirty="0">
                  <a:solidFill>
                    <a:srgbClr val="1F4E79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Март 2027 года</a:t>
              </a:r>
              <a:endParaRPr lang="ru-RU" sz="1100" i="1" dirty="0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64" name="TextBox 102">
              <a:extLst>
                <a:ext uri="{FF2B5EF4-FFF2-40B4-BE49-F238E27FC236}">
                  <a16:creationId xmlns="" xmlns:a16="http://schemas.microsoft.com/office/drawing/2014/main" id="{39E7F8F6-BC01-4E4E-AC79-E99A0ED52098}"/>
                </a:ext>
              </a:extLst>
            </p:cNvPr>
            <p:cNvSpPr txBox="1"/>
            <p:nvPr/>
          </p:nvSpPr>
          <p:spPr>
            <a:xfrm>
              <a:off x="4173986" y="4367251"/>
              <a:ext cx="146552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x-none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179388">
                <a:tabLst>
                  <a:tab pos="177800" algn="l"/>
                </a:tabLst>
              </a:pPr>
              <a:r>
                <a:rPr lang="en-US" sz="2000" b="1" dirty="0">
                  <a:solidFill>
                    <a:srgbClr val="00B05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100</a:t>
              </a:r>
              <a:r>
                <a:rPr lang="ru-RU" sz="2000" b="1" dirty="0">
                  <a:solidFill>
                    <a:srgbClr val="00B05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МВт</a:t>
              </a:r>
            </a:p>
          </p:txBody>
        </p:sp>
        <p:pic>
          <p:nvPicPr>
            <p:cNvPr id="165" name="Рисунок 164" descr="Одна шестеренка">
              <a:extLst>
                <a:ext uri="{FF2B5EF4-FFF2-40B4-BE49-F238E27FC236}">
                  <a16:creationId xmlns="" xmlns:a16="http://schemas.microsoft.com/office/drawing/2014/main" id="{E65AC5CA-59FE-4FBB-B597-F040E531D95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=""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396377" y="4403892"/>
              <a:ext cx="482932" cy="482932"/>
            </a:xfrm>
            <a:prstGeom prst="rect">
              <a:avLst/>
            </a:prstGeom>
          </p:spPr>
        </p:pic>
      </p:grpSp>
      <p:grpSp>
        <p:nvGrpSpPr>
          <p:cNvPr id="166" name="Группа 165">
            <a:extLst>
              <a:ext uri="{FF2B5EF4-FFF2-40B4-BE49-F238E27FC236}">
                <a16:creationId xmlns="" xmlns:a16="http://schemas.microsoft.com/office/drawing/2014/main" id="{828BA0A8-8A63-401F-B880-45F68E46D723}"/>
              </a:ext>
            </a:extLst>
          </p:cNvPr>
          <p:cNvGrpSpPr/>
          <p:nvPr/>
        </p:nvGrpSpPr>
        <p:grpSpPr>
          <a:xfrm>
            <a:off x="6482235" y="1157736"/>
            <a:ext cx="5181451" cy="718871"/>
            <a:chOff x="6334884" y="4132663"/>
            <a:chExt cx="5181451" cy="718871"/>
          </a:xfrm>
        </p:grpSpPr>
        <p:grpSp>
          <p:nvGrpSpPr>
            <p:cNvPr id="167" name="Группа 166">
              <a:extLst>
                <a:ext uri="{FF2B5EF4-FFF2-40B4-BE49-F238E27FC236}">
                  <a16:creationId xmlns="" xmlns:a16="http://schemas.microsoft.com/office/drawing/2014/main" id="{244315C7-3675-4BB1-89B8-163959A34F26}"/>
                </a:ext>
              </a:extLst>
            </p:cNvPr>
            <p:cNvGrpSpPr/>
            <p:nvPr/>
          </p:nvGrpSpPr>
          <p:grpSpPr>
            <a:xfrm>
              <a:off x="6334884" y="4132663"/>
              <a:ext cx="4477098" cy="718871"/>
              <a:chOff x="6334884" y="2485279"/>
              <a:chExt cx="4477098" cy="718871"/>
            </a:xfrm>
          </p:grpSpPr>
          <p:pic>
            <p:nvPicPr>
              <p:cNvPr id="169" name="Picture 7" descr="C:\Users\koshkarbaev_ae\Desktop\absolutely new\ВИЭ\Новый точечный рисунок.png">
                <a:extLst>
                  <a:ext uri="{FF2B5EF4-FFF2-40B4-BE49-F238E27FC236}">
                    <a16:creationId xmlns="" xmlns:a16="http://schemas.microsoft.com/office/drawing/2014/main" id="{CC17753D-ED36-4267-8E3E-3FCFC52F8A76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5" cstate="print">
                <a:duotone>
                  <a:schemeClr val="accent5">
                    <a:shade val="45000"/>
                    <a:satMod val="135000"/>
                  </a:schemeClr>
                  <a:prstClr val="white"/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334884" y="2485279"/>
                <a:ext cx="491489" cy="583881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170" name="TextBox 169">
                <a:extLst>
                  <a:ext uri="{FF2B5EF4-FFF2-40B4-BE49-F238E27FC236}">
                    <a16:creationId xmlns="" xmlns:a16="http://schemas.microsoft.com/office/drawing/2014/main" id="{C93618A2-7FC4-4419-AD80-240576E3AF63}"/>
                  </a:ext>
                </a:extLst>
              </p:cNvPr>
              <p:cNvSpPr txBox="1"/>
              <p:nvPr/>
            </p:nvSpPr>
            <p:spPr>
              <a:xfrm>
                <a:off x="6733304" y="2557819"/>
                <a:ext cx="4078678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 defTabSz="179388">
                  <a:tabLst>
                    <a:tab pos="177800" algn="l"/>
                  </a:tabLst>
                </a:pPr>
                <a:r>
                  <a:rPr lang="ru-RU" sz="1400" b="1" dirty="0">
                    <a:solidFill>
                      <a:srgbClr val="1F4E79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ТОО «</a:t>
                </a:r>
                <a:r>
                  <a:rPr lang="ru-RU" sz="1400" b="1" dirty="0" err="1">
                    <a:solidFill>
                      <a:srgbClr val="1F4E79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Усть-Каменогорская</a:t>
                </a:r>
                <a:r>
                  <a:rPr lang="ru-RU" sz="1400" b="1" dirty="0">
                    <a:solidFill>
                      <a:srgbClr val="1F4E79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ТЭЦ»</a:t>
                </a:r>
              </a:p>
              <a:p>
                <a:pPr lvl="0" defTabSz="179388">
                  <a:tabLst>
                    <a:tab pos="177800" algn="l"/>
                  </a:tabLst>
                </a:pPr>
                <a:r>
                  <a:rPr lang="ru-RU" sz="1100" i="1" dirty="0">
                    <a:solidFill>
                      <a:srgbClr val="1F4E79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Строительство </a:t>
                </a:r>
                <a:r>
                  <a:rPr lang="ru-RU" sz="1100" i="1" dirty="0" err="1">
                    <a:solidFill>
                      <a:srgbClr val="1F4E79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тг</a:t>
                </a:r>
                <a:r>
                  <a:rPr lang="ru-RU" sz="1100" i="1" dirty="0">
                    <a:solidFill>
                      <a:srgbClr val="1F4E79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№ 13 и котла № 16</a:t>
                </a:r>
              </a:p>
              <a:p>
                <a:pPr lvl="0" defTabSz="179388">
                  <a:tabLst>
                    <a:tab pos="177800" algn="l"/>
                  </a:tabLst>
                </a:pPr>
                <a:r>
                  <a:rPr lang="ru-RU" sz="1100" i="1" dirty="0">
                    <a:solidFill>
                      <a:srgbClr val="1F4E79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июль 2028 года</a:t>
                </a:r>
              </a:p>
            </p:txBody>
          </p:sp>
        </p:grpSp>
        <p:sp>
          <p:nvSpPr>
            <p:cNvPr id="168" name="TextBox 167">
              <a:extLst>
                <a:ext uri="{FF2B5EF4-FFF2-40B4-BE49-F238E27FC236}">
                  <a16:creationId xmlns="" xmlns:a16="http://schemas.microsoft.com/office/drawing/2014/main" id="{54279805-B84A-4D74-B91F-1F8C5A66B22F}"/>
                </a:ext>
              </a:extLst>
            </p:cNvPr>
            <p:cNvSpPr txBox="1"/>
            <p:nvPr/>
          </p:nvSpPr>
          <p:spPr>
            <a:xfrm>
              <a:off x="10050812" y="4412502"/>
              <a:ext cx="146552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179388">
                <a:tabLst>
                  <a:tab pos="177800" algn="l"/>
                </a:tabLst>
              </a:pPr>
              <a:r>
                <a:rPr lang="kk-KZ" sz="2000" b="1" dirty="0">
                  <a:solidFill>
                    <a:srgbClr val="00B05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100</a:t>
              </a:r>
              <a:r>
                <a:rPr lang="en-US" sz="2000" b="1" dirty="0">
                  <a:solidFill>
                    <a:srgbClr val="00B05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RU" sz="2000" b="1" dirty="0">
                  <a:solidFill>
                    <a:srgbClr val="00B05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МВт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4859156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" name="Рисунок 44">
            <a:extLst>
              <a:ext uri="{FF2B5EF4-FFF2-40B4-BE49-F238E27FC236}">
                <a16:creationId xmlns="" xmlns:a16="http://schemas.microsoft.com/office/drawing/2014/main" id="{6EF4E4AE-105E-4507-AD0C-D3798065F64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8898" y="3418643"/>
            <a:ext cx="744836" cy="600217"/>
          </a:xfrm>
          <a:prstGeom prst="rect">
            <a:avLst/>
          </a:prstGeom>
        </p:spPr>
      </p:pic>
      <p:sp>
        <p:nvSpPr>
          <p:cNvPr id="46" name="TextBox 45">
            <a:extLst>
              <a:ext uri="{FF2B5EF4-FFF2-40B4-BE49-F238E27FC236}">
                <a16:creationId xmlns="" xmlns:a16="http://schemas.microsoft.com/office/drawing/2014/main" id="{06E13DC0-29F3-4066-ADF7-6095E713D3CC}"/>
              </a:ext>
            </a:extLst>
          </p:cNvPr>
          <p:cNvSpPr txBox="1"/>
          <p:nvPr/>
        </p:nvSpPr>
        <p:spPr>
          <a:xfrm>
            <a:off x="4495914" y="2497553"/>
            <a:ext cx="1268909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745447" eaLnBrk="0" hangingPunct="0"/>
            <a:r>
              <a:rPr lang="ru-RU" sz="1100" b="1" dirty="0">
                <a:solidFill>
                  <a:srgbClr val="002060"/>
                </a:solidFill>
                <a:latin typeface="Century Gothic" panose="020B0502020202020204" pitchFamily="34" charset="0"/>
                <a:ea typeface="Tahoma" panose="020B0604030504040204" pitchFamily="34" charset="0"/>
                <a:cs typeface="Segoe UI Semibold" panose="020B0702040204020203" pitchFamily="34" charset="0"/>
              </a:rPr>
              <a:t>Ветер</a:t>
            </a:r>
          </a:p>
          <a:p>
            <a:pPr defTabSz="745447" eaLnBrk="0" hangingPunct="0"/>
            <a:r>
              <a:rPr lang="kk-KZ" sz="1100" dirty="0" smtClean="0">
                <a:solidFill>
                  <a:srgbClr val="00B050"/>
                </a:solidFill>
                <a:latin typeface="Century Gothic" panose="020B0502020202020204" pitchFamily="34" charset="0"/>
                <a:cs typeface="Segoe UI Semibold" panose="020B0702040204020203" pitchFamily="34" charset="0"/>
              </a:rPr>
              <a:t>1 520</a:t>
            </a:r>
            <a:r>
              <a:rPr lang="kk-KZ" sz="1100" dirty="0">
                <a:solidFill>
                  <a:srgbClr val="00B050"/>
                </a:solidFill>
                <a:latin typeface="Century Gothic" panose="020B0502020202020204" pitchFamily="34" charset="0"/>
                <a:cs typeface="Segoe UI Semibold" panose="020B0702040204020203" pitchFamily="34" charset="0"/>
              </a:rPr>
              <a:t>,</a:t>
            </a:r>
            <a:r>
              <a:rPr lang="en-US" sz="1100" dirty="0">
                <a:solidFill>
                  <a:srgbClr val="00B050"/>
                </a:solidFill>
                <a:latin typeface="Century Gothic" panose="020B0502020202020204" pitchFamily="34" charset="0"/>
                <a:cs typeface="Segoe UI Semibold" panose="020B0702040204020203" pitchFamily="34" charset="0"/>
              </a:rPr>
              <a:t> </a:t>
            </a:r>
            <a:r>
              <a:rPr lang="kk-KZ" sz="1100" dirty="0">
                <a:solidFill>
                  <a:srgbClr val="00B050"/>
                </a:solidFill>
                <a:latin typeface="Century Gothic" panose="020B0502020202020204" pitchFamily="34" charset="0"/>
                <a:cs typeface="Segoe UI Semibold" panose="020B0702040204020203" pitchFamily="34" charset="0"/>
              </a:rPr>
              <a:t>05</a:t>
            </a:r>
            <a:r>
              <a:rPr lang="ru-RU" sz="1100" dirty="0">
                <a:solidFill>
                  <a:prstClr val="black"/>
                </a:solidFill>
                <a:latin typeface="Century Gothic" panose="020B0502020202020204" pitchFamily="34" charset="0"/>
                <a:cs typeface="Segoe UI" panose="020B0502040204020203" pitchFamily="34" charset="0"/>
              </a:rPr>
              <a:t> </a:t>
            </a:r>
            <a:r>
              <a:rPr lang="ru-RU" sz="1100" dirty="0">
                <a:solidFill>
                  <a:srgbClr val="5B9BD5">
                    <a:lumMod val="50000"/>
                  </a:srgbClr>
                </a:solidFill>
                <a:latin typeface="Century Gothic" panose="020B0502020202020204" pitchFamily="34" charset="0"/>
                <a:cs typeface="Segoe UI" panose="020B0502040204020203" pitchFamily="34" charset="0"/>
              </a:rPr>
              <a:t>МВт</a:t>
            </a:r>
          </a:p>
          <a:p>
            <a:pPr defTabSz="745447" eaLnBrk="0" hangingPunct="0"/>
            <a:r>
              <a:rPr lang="kk-KZ" sz="1100" dirty="0" smtClean="0">
                <a:solidFill>
                  <a:srgbClr val="00B050"/>
                </a:solidFill>
                <a:latin typeface="Century Gothic" panose="020B0502020202020204" pitchFamily="34" charset="0"/>
                <a:cs typeface="Segoe UI Semibold" panose="020B0702040204020203" pitchFamily="34" charset="0"/>
              </a:rPr>
              <a:t>62</a:t>
            </a:r>
            <a:r>
              <a:rPr lang="ru-RU" sz="1100" dirty="0" smtClean="0">
                <a:solidFill>
                  <a:srgbClr val="00B050"/>
                </a:solidFill>
                <a:latin typeface="Century Gothic" panose="020B0502020202020204" pitchFamily="34" charset="0"/>
                <a:cs typeface="Segoe UI" panose="020B0502040204020203" pitchFamily="34" charset="0"/>
              </a:rPr>
              <a:t> </a:t>
            </a:r>
            <a:r>
              <a:rPr lang="ru-RU" sz="1100" dirty="0">
                <a:solidFill>
                  <a:srgbClr val="5B9BD5">
                    <a:lumMod val="50000"/>
                  </a:srgbClr>
                </a:solidFill>
                <a:latin typeface="Century Gothic" panose="020B0502020202020204" pitchFamily="34" charset="0"/>
                <a:cs typeface="Segoe UI" panose="020B0502040204020203" pitchFamily="34" charset="0"/>
              </a:rPr>
              <a:t>объекта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="" xmlns:a16="http://schemas.microsoft.com/office/drawing/2014/main" id="{6B46415F-C059-4658-9893-B5AC1E39C6ED}"/>
              </a:ext>
            </a:extLst>
          </p:cNvPr>
          <p:cNvSpPr txBox="1"/>
          <p:nvPr/>
        </p:nvSpPr>
        <p:spPr>
          <a:xfrm>
            <a:off x="2164094" y="2505753"/>
            <a:ext cx="124996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745447" eaLnBrk="0" hangingPunct="0"/>
            <a:r>
              <a:rPr lang="ru-RU" sz="1200" b="1" dirty="0">
                <a:solidFill>
                  <a:srgbClr val="002060"/>
                </a:solidFill>
                <a:latin typeface="Century Gothic" panose="020B0502020202020204" pitchFamily="34" charset="0"/>
                <a:ea typeface="Tahoma" panose="020B0604030504040204" pitchFamily="34" charset="0"/>
                <a:cs typeface="Segoe UI Semibold" panose="020B0702040204020203" pitchFamily="34" charset="0"/>
              </a:rPr>
              <a:t>Солнце</a:t>
            </a:r>
          </a:p>
          <a:p>
            <a:pPr defTabSz="745447" eaLnBrk="0" hangingPunct="0"/>
            <a:r>
              <a:rPr lang="en-US" sz="1200" dirty="0" smtClean="0">
                <a:solidFill>
                  <a:srgbClr val="00B050"/>
                </a:solidFill>
                <a:latin typeface="Century Gothic" panose="020B0502020202020204" pitchFamily="34" charset="0"/>
                <a:cs typeface="Segoe UI Semibold" panose="020B0702040204020203" pitchFamily="34" charset="0"/>
              </a:rPr>
              <a:t>1</a:t>
            </a:r>
            <a:r>
              <a:rPr lang="ru-RU" sz="1200" dirty="0" smtClean="0">
                <a:solidFill>
                  <a:srgbClr val="00B050"/>
                </a:solidFill>
                <a:latin typeface="Century Gothic" panose="020B0502020202020204" pitchFamily="34" charset="0"/>
                <a:cs typeface="Segoe UI Semibold" panose="020B0702040204020203" pitchFamily="34" charset="0"/>
              </a:rPr>
              <a:t> </a:t>
            </a:r>
            <a:r>
              <a:rPr lang="en-US" sz="1200" dirty="0" smtClean="0">
                <a:solidFill>
                  <a:srgbClr val="00B050"/>
                </a:solidFill>
                <a:latin typeface="Century Gothic" panose="020B0502020202020204" pitchFamily="34" charset="0"/>
                <a:cs typeface="Segoe UI Semibold" panose="020B0702040204020203" pitchFamily="34" charset="0"/>
              </a:rPr>
              <a:t>2</a:t>
            </a:r>
            <a:r>
              <a:rPr lang="ru-RU" sz="1200" dirty="0">
                <a:solidFill>
                  <a:srgbClr val="00B050"/>
                </a:solidFill>
                <a:latin typeface="Century Gothic" panose="020B0502020202020204" pitchFamily="34" charset="0"/>
                <a:cs typeface="Segoe UI Semibold" panose="020B0702040204020203" pitchFamily="34" charset="0"/>
              </a:rPr>
              <a:t>2</a:t>
            </a:r>
            <a:r>
              <a:rPr lang="en-US" sz="1200" dirty="0">
                <a:solidFill>
                  <a:srgbClr val="00B050"/>
                </a:solidFill>
                <a:latin typeface="Century Gothic" panose="020B0502020202020204" pitchFamily="34" charset="0"/>
                <a:cs typeface="Segoe UI Semibold" panose="020B0702040204020203" pitchFamily="34" charset="0"/>
              </a:rPr>
              <a:t>2, 6</a:t>
            </a:r>
            <a:r>
              <a:rPr lang="ru-RU" sz="1200" dirty="0">
                <a:solidFill>
                  <a:srgbClr val="00B050"/>
                </a:solidFill>
                <a:latin typeface="Century Gothic" panose="020B0502020202020204" pitchFamily="34" charset="0"/>
                <a:cs typeface="Segoe UI Semibold" panose="020B0702040204020203" pitchFamily="34" charset="0"/>
              </a:rPr>
              <a:t>1</a:t>
            </a:r>
            <a:r>
              <a:rPr lang="en-US" sz="1200" dirty="0">
                <a:solidFill>
                  <a:srgbClr val="00B050"/>
                </a:solidFill>
                <a:latin typeface="Century Gothic" panose="020B0502020202020204" pitchFamily="34" charset="0"/>
                <a:cs typeface="Segoe UI Semibold" panose="020B0702040204020203" pitchFamily="34" charset="0"/>
              </a:rPr>
              <a:t> </a:t>
            </a:r>
            <a:r>
              <a:rPr lang="ru-RU" sz="1200" dirty="0">
                <a:solidFill>
                  <a:srgbClr val="00B050"/>
                </a:solidFill>
                <a:latin typeface="Century Gothic" panose="020B0502020202020204" pitchFamily="34" charset="0"/>
                <a:cs typeface="Segoe UI" panose="020B0502040204020203" pitchFamily="34" charset="0"/>
              </a:rPr>
              <a:t> </a:t>
            </a:r>
            <a:r>
              <a:rPr lang="ru-RU" sz="1200" dirty="0">
                <a:solidFill>
                  <a:srgbClr val="5B9BD5">
                    <a:lumMod val="50000"/>
                  </a:srgbClr>
                </a:solidFill>
                <a:latin typeface="Century Gothic" panose="020B0502020202020204" pitchFamily="34" charset="0"/>
                <a:cs typeface="Segoe UI" panose="020B0502040204020203" pitchFamily="34" charset="0"/>
              </a:rPr>
              <a:t>МВт</a:t>
            </a:r>
          </a:p>
          <a:p>
            <a:pPr defTabSz="745447" eaLnBrk="0" hangingPunct="0"/>
            <a:r>
              <a:rPr lang="en-US" sz="1200" dirty="0">
                <a:solidFill>
                  <a:srgbClr val="00B050"/>
                </a:solidFill>
                <a:latin typeface="Century Gothic" panose="020B0502020202020204" pitchFamily="34" charset="0"/>
                <a:cs typeface="Segoe UI Semibold" panose="020B0702040204020203" pitchFamily="34" charset="0"/>
              </a:rPr>
              <a:t>4</a:t>
            </a:r>
            <a:r>
              <a:rPr lang="ru-RU" sz="1200" dirty="0">
                <a:solidFill>
                  <a:srgbClr val="00B050"/>
                </a:solidFill>
                <a:latin typeface="Century Gothic" panose="020B0502020202020204" pitchFamily="34" charset="0"/>
                <a:cs typeface="Segoe UI Semibold" panose="020B0702040204020203" pitchFamily="34" charset="0"/>
              </a:rPr>
              <a:t>6</a:t>
            </a:r>
            <a:r>
              <a:rPr lang="ru-RU" sz="1200" dirty="0">
                <a:solidFill>
                  <a:prstClr val="black"/>
                </a:solidFill>
                <a:latin typeface="Century Gothic" panose="020B0502020202020204" pitchFamily="34" charset="0"/>
                <a:cs typeface="Segoe UI" panose="020B0502040204020203" pitchFamily="34" charset="0"/>
              </a:rPr>
              <a:t> </a:t>
            </a:r>
            <a:r>
              <a:rPr lang="ru-RU" sz="1200" dirty="0">
                <a:solidFill>
                  <a:srgbClr val="5B9BD5">
                    <a:lumMod val="50000"/>
                  </a:srgbClr>
                </a:solidFill>
                <a:latin typeface="Century Gothic" panose="020B0502020202020204" pitchFamily="34" charset="0"/>
                <a:cs typeface="Segoe UI" panose="020B0502040204020203" pitchFamily="34" charset="0"/>
              </a:rPr>
              <a:t>объект</a:t>
            </a:r>
            <a:r>
              <a:rPr lang="kk-KZ" sz="1200" dirty="0">
                <a:solidFill>
                  <a:srgbClr val="5B9BD5">
                    <a:lumMod val="50000"/>
                  </a:srgbClr>
                </a:solidFill>
                <a:latin typeface="Century Gothic" panose="020B0502020202020204" pitchFamily="34" charset="0"/>
                <a:cs typeface="Segoe UI" panose="020B0502040204020203" pitchFamily="34" charset="0"/>
              </a:rPr>
              <a:t>ов</a:t>
            </a:r>
            <a:endParaRPr lang="ru-RU" sz="1200" dirty="0">
              <a:solidFill>
                <a:srgbClr val="5B9BD5">
                  <a:lumMod val="50000"/>
                </a:srgbClr>
              </a:solidFill>
              <a:latin typeface="Century Gothic" panose="020B0502020202020204" pitchFamily="34" charset="0"/>
              <a:cs typeface="Segoe UI" panose="020B0502040204020203" pitchFamily="34" charset="0"/>
            </a:endParaRPr>
          </a:p>
        </p:txBody>
      </p:sp>
      <p:sp>
        <p:nvSpPr>
          <p:cNvPr id="48" name="TextBox 47">
            <a:extLst>
              <a:ext uri="{FF2B5EF4-FFF2-40B4-BE49-F238E27FC236}">
                <a16:creationId xmlns="" xmlns:a16="http://schemas.microsoft.com/office/drawing/2014/main" id="{1C07880D-D6F8-4632-95DC-5462F2E5FF52}"/>
              </a:ext>
            </a:extLst>
          </p:cNvPr>
          <p:cNvSpPr txBox="1"/>
          <p:nvPr/>
        </p:nvSpPr>
        <p:spPr>
          <a:xfrm>
            <a:off x="4495913" y="3354742"/>
            <a:ext cx="10785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745447" eaLnBrk="0" hangingPunct="0"/>
            <a:r>
              <a:rPr lang="ru-RU" sz="1200" b="1" dirty="0" err="1">
                <a:solidFill>
                  <a:srgbClr val="002060"/>
                </a:solidFill>
                <a:latin typeface="Century Gothic" panose="020B0502020202020204" pitchFamily="34" charset="0"/>
                <a:ea typeface="Tahoma" panose="020B0604030504040204" pitchFamily="34" charset="0"/>
                <a:cs typeface="Segoe UI Semibold" panose="020B0702040204020203" pitchFamily="34" charset="0"/>
              </a:rPr>
              <a:t>БиоЭс</a:t>
            </a:r>
            <a:endParaRPr lang="ru-RU" sz="1200" b="1" dirty="0">
              <a:solidFill>
                <a:srgbClr val="002060"/>
              </a:solidFill>
              <a:latin typeface="Century Gothic" panose="020B0502020202020204" pitchFamily="34" charset="0"/>
              <a:ea typeface="Tahoma" panose="020B0604030504040204" pitchFamily="34" charset="0"/>
              <a:cs typeface="Segoe UI Semibold" panose="020B0702040204020203" pitchFamily="34" charset="0"/>
            </a:endParaRPr>
          </a:p>
          <a:p>
            <a:pPr defTabSz="745447" eaLnBrk="0" hangingPunct="0"/>
            <a:r>
              <a:rPr lang="kk-KZ" sz="1200" dirty="0">
                <a:solidFill>
                  <a:srgbClr val="00B050"/>
                </a:solidFill>
                <a:latin typeface="Century Gothic" panose="020B0502020202020204" pitchFamily="34" charset="0"/>
                <a:cs typeface="Segoe UI Semibold" panose="020B0702040204020203" pitchFamily="34" charset="0"/>
              </a:rPr>
              <a:t>1,</a:t>
            </a:r>
            <a:r>
              <a:rPr lang="en-US" sz="1200" dirty="0">
                <a:solidFill>
                  <a:srgbClr val="00B050"/>
                </a:solidFill>
                <a:latin typeface="Century Gothic" panose="020B0502020202020204" pitchFamily="34" charset="0"/>
                <a:cs typeface="Segoe UI Semibold" panose="020B0702040204020203" pitchFamily="34" charset="0"/>
              </a:rPr>
              <a:t> </a:t>
            </a:r>
            <a:r>
              <a:rPr lang="kk-KZ" sz="1200" dirty="0">
                <a:solidFill>
                  <a:srgbClr val="00B050"/>
                </a:solidFill>
                <a:latin typeface="Century Gothic" panose="020B0502020202020204" pitchFamily="34" charset="0"/>
                <a:cs typeface="Segoe UI Semibold" panose="020B0702040204020203" pitchFamily="34" charset="0"/>
              </a:rPr>
              <a:t>77</a:t>
            </a:r>
            <a:r>
              <a:rPr lang="ru-RU" sz="1200" dirty="0">
                <a:solidFill>
                  <a:srgbClr val="00B050"/>
                </a:solidFill>
                <a:latin typeface="Century Gothic" panose="020B0502020202020204" pitchFamily="34" charset="0"/>
                <a:cs typeface="Segoe UI" panose="020B0502040204020203" pitchFamily="34" charset="0"/>
              </a:rPr>
              <a:t> </a:t>
            </a:r>
            <a:r>
              <a:rPr lang="ru-RU" sz="1200" dirty="0">
                <a:solidFill>
                  <a:prstClr val="black"/>
                </a:solidFill>
                <a:latin typeface="Century Gothic" panose="020B0502020202020204" pitchFamily="34" charset="0"/>
                <a:cs typeface="Segoe UI" panose="020B0502040204020203" pitchFamily="34" charset="0"/>
              </a:rPr>
              <a:t>МВт</a:t>
            </a:r>
          </a:p>
          <a:p>
            <a:pPr defTabSz="745447" eaLnBrk="0" hangingPunct="0"/>
            <a:r>
              <a:rPr lang="ru-RU" sz="1200" dirty="0">
                <a:solidFill>
                  <a:srgbClr val="00B050"/>
                </a:solidFill>
                <a:latin typeface="Century Gothic" panose="020B0502020202020204" pitchFamily="34" charset="0"/>
                <a:cs typeface="Segoe UI Semibold" panose="020B0702040204020203" pitchFamily="34" charset="0"/>
              </a:rPr>
              <a:t>3</a:t>
            </a:r>
            <a:r>
              <a:rPr lang="ru-RU" sz="1200" dirty="0">
                <a:solidFill>
                  <a:srgbClr val="00B050"/>
                </a:solidFill>
                <a:latin typeface="Century Gothic" panose="020B0502020202020204" pitchFamily="34" charset="0"/>
                <a:cs typeface="Segoe UI" panose="020B0502040204020203" pitchFamily="34" charset="0"/>
              </a:rPr>
              <a:t> </a:t>
            </a:r>
            <a:r>
              <a:rPr lang="ru-RU" sz="1200" dirty="0">
                <a:solidFill>
                  <a:srgbClr val="5B9BD5">
                    <a:lumMod val="50000"/>
                  </a:srgbClr>
                </a:solidFill>
                <a:latin typeface="Century Gothic" panose="020B0502020202020204" pitchFamily="34" charset="0"/>
                <a:cs typeface="Segoe UI" panose="020B0502040204020203" pitchFamily="34" charset="0"/>
              </a:rPr>
              <a:t>объекта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="" xmlns:a16="http://schemas.microsoft.com/office/drawing/2014/main" id="{CD3CE060-8318-4533-8A40-57D5AE94EE38}"/>
              </a:ext>
            </a:extLst>
          </p:cNvPr>
          <p:cNvSpPr txBox="1"/>
          <p:nvPr/>
        </p:nvSpPr>
        <p:spPr>
          <a:xfrm>
            <a:off x="2190314" y="3399322"/>
            <a:ext cx="12504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745447" eaLnBrk="0" hangingPunct="0"/>
            <a:r>
              <a:rPr lang="ru-RU" sz="1200" b="1" dirty="0" err="1">
                <a:solidFill>
                  <a:srgbClr val="002060"/>
                </a:solidFill>
                <a:latin typeface="Century Gothic" panose="020B0502020202020204" pitchFamily="34" charset="0"/>
                <a:ea typeface="Tahoma" panose="020B0604030504040204" pitchFamily="34" charset="0"/>
                <a:cs typeface="Segoe UI Semibold" panose="020B0702040204020203" pitchFamily="34" charset="0"/>
              </a:rPr>
              <a:t>Гидро</a:t>
            </a:r>
            <a:endParaRPr lang="ru-RU" sz="1200" b="1" dirty="0">
              <a:solidFill>
                <a:srgbClr val="002060"/>
              </a:solidFill>
              <a:latin typeface="Century Gothic" panose="020B0502020202020204" pitchFamily="34" charset="0"/>
              <a:ea typeface="Tahoma" panose="020B0604030504040204" pitchFamily="34" charset="0"/>
              <a:cs typeface="Segoe UI Semibold" panose="020B0702040204020203" pitchFamily="34" charset="0"/>
            </a:endParaRPr>
          </a:p>
          <a:p>
            <a:pPr defTabSz="745447" eaLnBrk="0" hangingPunct="0"/>
            <a:r>
              <a:rPr lang="ru-RU" sz="1200" dirty="0">
                <a:solidFill>
                  <a:srgbClr val="00B050"/>
                </a:solidFill>
                <a:latin typeface="Century Gothic" panose="020B0502020202020204" pitchFamily="34" charset="0"/>
                <a:cs typeface="Segoe UI Semibold" panose="020B0702040204020203" pitchFamily="34" charset="0"/>
              </a:rPr>
              <a:t>2</a:t>
            </a:r>
            <a:r>
              <a:rPr lang="kk-KZ" sz="1200" dirty="0">
                <a:solidFill>
                  <a:srgbClr val="00B050"/>
                </a:solidFill>
                <a:latin typeface="Century Gothic" panose="020B0502020202020204" pitchFamily="34" charset="0"/>
                <a:cs typeface="Segoe UI Semibold" panose="020B0702040204020203" pitchFamily="34" charset="0"/>
              </a:rPr>
              <a:t>87,</a:t>
            </a:r>
            <a:r>
              <a:rPr lang="en-US" sz="1200" dirty="0">
                <a:solidFill>
                  <a:srgbClr val="00B050"/>
                </a:solidFill>
                <a:latin typeface="Century Gothic" panose="020B0502020202020204" pitchFamily="34" charset="0"/>
                <a:cs typeface="Segoe UI Semibold" panose="020B0702040204020203" pitchFamily="34" charset="0"/>
              </a:rPr>
              <a:t> </a:t>
            </a:r>
            <a:r>
              <a:rPr lang="kk-KZ" sz="1200" dirty="0">
                <a:solidFill>
                  <a:srgbClr val="00B050"/>
                </a:solidFill>
                <a:latin typeface="Century Gothic" panose="020B0502020202020204" pitchFamily="34" charset="0"/>
                <a:cs typeface="Segoe UI Semibold" panose="020B0702040204020203" pitchFamily="34" charset="0"/>
              </a:rPr>
              <a:t>685</a:t>
            </a:r>
            <a:r>
              <a:rPr lang="ru-RU" sz="1200" dirty="0">
                <a:solidFill>
                  <a:srgbClr val="00B050"/>
                </a:solidFill>
                <a:latin typeface="Century Gothic" panose="020B0502020202020204" pitchFamily="34" charset="0"/>
                <a:cs typeface="Segoe UI" panose="020B0502040204020203" pitchFamily="34" charset="0"/>
              </a:rPr>
              <a:t> </a:t>
            </a:r>
            <a:r>
              <a:rPr lang="ru-RU" sz="1200" dirty="0">
                <a:solidFill>
                  <a:prstClr val="black"/>
                </a:solidFill>
                <a:latin typeface="Century Gothic" panose="020B0502020202020204" pitchFamily="34" charset="0"/>
                <a:cs typeface="Segoe UI" panose="020B0502040204020203" pitchFamily="34" charset="0"/>
              </a:rPr>
              <a:t>МВт</a:t>
            </a:r>
          </a:p>
          <a:p>
            <a:pPr defTabSz="745447" eaLnBrk="0" hangingPunct="0"/>
            <a:r>
              <a:rPr lang="kk-KZ" sz="1200" dirty="0">
                <a:solidFill>
                  <a:srgbClr val="00B050"/>
                </a:solidFill>
                <a:latin typeface="Century Gothic" panose="020B0502020202020204" pitchFamily="34" charset="0"/>
                <a:cs typeface="Segoe UI Semibold" panose="020B0702040204020203" pitchFamily="34" charset="0"/>
              </a:rPr>
              <a:t>42</a:t>
            </a:r>
            <a:r>
              <a:rPr lang="ru-RU" sz="1200" dirty="0">
                <a:solidFill>
                  <a:prstClr val="black"/>
                </a:solidFill>
                <a:latin typeface="Century Gothic" panose="020B0502020202020204" pitchFamily="34" charset="0"/>
                <a:cs typeface="Segoe UI" panose="020B0502040204020203" pitchFamily="34" charset="0"/>
              </a:rPr>
              <a:t> </a:t>
            </a:r>
            <a:r>
              <a:rPr lang="ru-RU" sz="1200" dirty="0">
                <a:solidFill>
                  <a:srgbClr val="5B9BD5">
                    <a:lumMod val="50000"/>
                  </a:srgbClr>
                </a:solidFill>
                <a:latin typeface="Century Gothic" panose="020B0502020202020204" pitchFamily="34" charset="0"/>
                <a:cs typeface="Segoe UI" panose="020B0502040204020203" pitchFamily="34" charset="0"/>
              </a:rPr>
              <a:t>объектов</a:t>
            </a:r>
          </a:p>
        </p:txBody>
      </p:sp>
      <p:pic>
        <p:nvPicPr>
          <p:cNvPr id="50" name="Рисунок 49"/>
          <p:cNvPicPr>
            <a:picLocks noChangeAspect="1"/>
          </p:cNvPicPr>
          <p:nvPr/>
        </p:nvPicPr>
        <p:blipFill>
          <a:blip r:embed="rId4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16779" y="2537777"/>
            <a:ext cx="635168" cy="544660"/>
          </a:xfrm>
          <a:prstGeom prst="rect">
            <a:avLst/>
          </a:prstGeom>
        </p:spPr>
      </p:pic>
      <p:pic>
        <p:nvPicPr>
          <p:cNvPr id="51" name="Рисунок 50"/>
          <p:cNvPicPr>
            <a:picLocks noChangeAspect="1"/>
          </p:cNvPicPr>
          <p:nvPr/>
        </p:nvPicPr>
        <p:blipFill>
          <a:blip r:embed="rId5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9498" y="2294578"/>
            <a:ext cx="703212" cy="796152"/>
          </a:xfrm>
          <a:prstGeom prst="rect">
            <a:avLst/>
          </a:prstGeom>
        </p:spPr>
      </p:pic>
      <p:pic>
        <p:nvPicPr>
          <p:cNvPr id="52" name="Рисунок 51"/>
          <p:cNvPicPr>
            <a:picLocks noChangeAspect="1"/>
          </p:cNvPicPr>
          <p:nvPr/>
        </p:nvPicPr>
        <p:blipFill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saturation sat="66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99470" y="3414340"/>
            <a:ext cx="637985" cy="580515"/>
          </a:xfrm>
          <a:prstGeom prst="rect">
            <a:avLst/>
          </a:prstGeom>
        </p:spPr>
      </p:pic>
      <p:pic>
        <p:nvPicPr>
          <p:cNvPr id="44" name="Picture 6">
            <a:extLst>
              <a:ext uri="{FF2B5EF4-FFF2-40B4-BE49-F238E27FC236}">
                <a16:creationId xmlns="" xmlns:a16="http://schemas.microsoft.com/office/drawing/2014/main" id="{CFC070E8-F595-5F4B-9F44-E53D357A478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5121" y="4525936"/>
            <a:ext cx="301666" cy="2876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4" name="Прямоугольник 53">
            <a:extLst>
              <a:ext uri="{FF2B5EF4-FFF2-40B4-BE49-F238E27FC236}">
                <a16:creationId xmlns="" xmlns:a16="http://schemas.microsoft.com/office/drawing/2014/main" id="{A59E695E-A8C6-4300-A50B-13339A072A06}"/>
              </a:ext>
            </a:extLst>
          </p:cNvPr>
          <p:cNvSpPr/>
          <p:nvPr/>
        </p:nvSpPr>
        <p:spPr>
          <a:xfrm>
            <a:off x="1143000" y="489636"/>
            <a:ext cx="9906000" cy="565205"/>
          </a:xfrm>
          <a:prstGeom prst="rect">
            <a:avLst/>
          </a:prstGeom>
          <a:solidFill>
            <a:srgbClr val="00206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 defTabSz="371429"/>
            <a:endParaRPr lang="x-none" sz="812" kern="0">
              <a:solidFill>
                <a:prstClr val="white"/>
              </a:solidFill>
              <a:latin typeface="Century Gothic" panose="020B0502020202020204" pitchFamily="34" charset="0"/>
            </a:endParaRPr>
          </a:p>
        </p:txBody>
      </p:sp>
      <p:sp>
        <p:nvSpPr>
          <p:cNvPr id="56" name="Google Shape;194;gfb1b6f187c_0_87"/>
          <p:cNvSpPr/>
          <p:nvPr/>
        </p:nvSpPr>
        <p:spPr>
          <a:xfrm>
            <a:off x="401374" y="748809"/>
            <a:ext cx="7424073" cy="3060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4274" tIns="37126" rIns="74274" bIns="37126" anchor="t" anchorCtr="0">
            <a:noAutofit/>
          </a:bodyPr>
          <a:lstStyle/>
          <a:p>
            <a:pPr algn="ctr" defTabSz="745447" eaLnBrk="0" hangingPunct="0"/>
            <a:r>
              <a:rPr lang="ru-RU" sz="1787" b="1" dirty="0">
                <a:solidFill>
                  <a:prstClr val="white"/>
                </a:solidFill>
                <a:latin typeface="Century Gothic" panose="020B0502020202020204" pitchFamily="34" charset="0"/>
                <a:ea typeface="Century Gothic"/>
                <a:cs typeface="Arial" panose="020B0604020202020204" pitchFamily="34" charset="0"/>
                <a:sym typeface="Century Gothic"/>
              </a:rPr>
              <a:t>Развитие возобновляемых источников энергии</a:t>
            </a:r>
          </a:p>
        </p:txBody>
      </p:sp>
      <p:cxnSp>
        <p:nvCxnSpPr>
          <p:cNvPr id="60" name="Прямая соединительная линия 3">
            <a:extLst>
              <a:ext uri="{FF2B5EF4-FFF2-40B4-BE49-F238E27FC236}">
                <a16:creationId xmlns="" xmlns:a16="http://schemas.microsoft.com/office/drawing/2014/main" id="{1A12C27C-0BE4-0645-9297-E7030874AF6C}"/>
              </a:ext>
            </a:extLst>
          </p:cNvPr>
          <p:cNvCxnSpPr>
            <a:cxnSpLocks/>
          </p:cNvCxnSpPr>
          <p:nvPr/>
        </p:nvCxnSpPr>
        <p:spPr>
          <a:xfrm flipH="1">
            <a:off x="5838128" y="1138035"/>
            <a:ext cx="5727" cy="5008665"/>
          </a:xfrm>
          <a:prstGeom prst="line">
            <a:avLst/>
          </a:prstGeom>
          <a:noFill/>
          <a:ln w="15875" cap="flat" cmpd="sng" algn="ctr">
            <a:solidFill>
              <a:srgbClr val="1F497D"/>
            </a:solidFill>
            <a:prstDash val="dash"/>
            <a:miter lim="800000"/>
          </a:ln>
          <a:effectLst/>
        </p:spPr>
      </p:cxnSp>
      <p:sp>
        <p:nvSpPr>
          <p:cNvPr id="55" name="Прямоугольник 54">
            <a:extLst>
              <a:ext uri="{FF2B5EF4-FFF2-40B4-BE49-F238E27FC236}">
                <a16:creationId xmlns="" xmlns:a16="http://schemas.microsoft.com/office/drawing/2014/main" id="{A59E695E-A8C6-4300-A50B-13339A072A06}"/>
              </a:ext>
            </a:extLst>
          </p:cNvPr>
          <p:cNvSpPr/>
          <p:nvPr/>
        </p:nvSpPr>
        <p:spPr>
          <a:xfrm>
            <a:off x="1143000" y="6067532"/>
            <a:ext cx="9906000" cy="139153"/>
          </a:xfrm>
          <a:prstGeom prst="rect">
            <a:avLst/>
          </a:prstGeom>
          <a:solidFill>
            <a:srgbClr val="00206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 defTabSz="371429"/>
            <a:endParaRPr lang="x-none" sz="812" kern="0">
              <a:solidFill>
                <a:prstClr val="white"/>
              </a:solidFill>
              <a:latin typeface="Century Gothic" panose="020B0502020202020204" pitchFamily="34" charset="0"/>
            </a:endParaRPr>
          </a:p>
        </p:txBody>
      </p:sp>
      <p:sp>
        <p:nvSpPr>
          <p:cNvPr id="61" name="Google Shape;194;gfb1b6f187c_0_87"/>
          <p:cNvSpPr/>
          <p:nvPr/>
        </p:nvSpPr>
        <p:spPr>
          <a:xfrm>
            <a:off x="10353911" y="745291"/>
            <a:ext cx="590312" cy="2882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4274" tIns="37126" rIns="74274" bIns="37126" anchor="t" anchorCtr="0">
            <a:noAutofit/>
          </a:bodyPr>
          <a:lstStyle/>
          <a:p>
            <a:pPr algn="ctr" defTabSz="745447" eaLnBrk="0" hangingPunct="0"/>
            <a:endParaRPr lang="en-US" sz="1462" b="1" dirty="0">
              <a:solidFill>
                <a:schemeClr val="bg1"/>
              </a:solidFill>
              <a:latin typeface="Century Gothic" panose="020B0502020202020204" pitchFamily="34" charset="0"/>
              <a:ea typeface="Century Gothic"/>
              <a:cs typeface="Arial" panose="020B0604020202020204" pitchFamily="34" charset="0"/>
              <a:sym typeface="Century Gothic"/>
            </a:endParaRPr>
          </a:p>
        </p:txBody>
      </p:sp>
      <p:sp>
        <p:nvSpPr>
          <p:cNvPr id="67" name="Прямоугольник 13">
            <a:extLst>
              <a:ext uri="{FF2B5EF4-FFF2-40B4-BE49-F238E27FC236}">
                <a16:creationId xmlns="" xmlns:a16="http://schemas.microsoft.com/office/drawing/2014/main" id="{5CEF855E-F6DF-4C96-8C3A-4F499F2D50AC}"/>
              </a:ext>
            </a:extLst>
          </p:cNvPr>
          <p:cNvSpPr/>
          <p:nvPr/>
        </p:nvSpPr>
        <p:spPr>
          <a:xfrm>
            <a:off x="1613508" y="4336063"/>
            <a:ext cx="4112122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kk-KZ" sz="1400" b="1" dirty="0">
                <a:solidFill>
                  <a:srgbClr val="002060"/>
                </a:solidFill>
                <a:latin typeface="Century Gothic" panose="020B0502020202020204" pitchFamily="34" charset="0"/>
              </a:rPr>
              <a:t>Выработка объектами ВИЭ составила </a:t>
            </a:r>
            <a:r>
              <a:rPr lang="ru-RU" sz="1400" b="1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7,58 </a:t>
            </a:r>
            <a:r>
              <a:rPr lang="ru-RU" sz="1400" b="1" dirty="0" err="1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млрд.кВтч</a:t>
            </a:r>
            <a:r>
              <a:rPr lang="ru-RU" sz="1400" b="1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 </a:t>
            </a:r>
            <a:r>
              <a:rPr lang="ru-RU" sz="1400" b="1" dirty="0">
                <a:solidFill>
                  <a:srgbClr val="002060"/>
                </a:solidFill>
                <a:latin typeface="Century Gothic" panose="020B0502020202020204" pitchFamily="34" charset="0"/>
              </a:rPr>
              <a:t>или </a:t>
            </a:r>
            <a:r>
              <a:rPr lang="ru-RU" sz="1400" b="1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6,43 %</a:t>
            </a:r>
            <a:r>
              <a:rPr lang="ru-RU" sz="1400" b="1" dirty="0">
                <a:solidFill>
                  <a:srgbClr val="002060"/>
                </a:solidFill>
                <a:latin typeface="Century Gothic" panose="020B0502020202020204" pitchFamily="34" charset="0"/>
              </a:rPr>
              <a:t> от общей выработки в стране</a:t>
            </a:r>
            <a:r>
              <a:rPr lang="kk-KZ" sz="1400" b="1" dirty="0">
                <a:solidFill>
                  <a:srgbClr val="002060"/>
                </a:solidFill>
                <a:latin typeface="Century Gothic" panose="020B0502020202020204" pitchFamily="34" charset="0"/>
              </a:rPr>
              <a:t> </a:t>
            </a:r>
            <a:endParaRPr lang="ru-RU" sz="1400" b="1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83" name="Нашивка 21"/>
          <p:cNvSpPr/>
          <p:nvPr/>
        </p:nvSpPr>
        <p:spPr>
          <a:xfrm>
            <a:off x="6001663" y="4474364"/>
            <a:ext cx="156543" cy="214018"/>
          </a:xfrm>
          <a:prstGeom prst="chevron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569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pic>
        <p:nvPicPr>
          <p:cNvPr id="40" name="Рисунок 39">
            <a:extLst>
              <a:ext uri="{FF2B5EF4-FFF2-40B4-BE49-F238E27FC236}">
                <a16:creationId xmlns="" xmlns:a16="http://schemas.microsoft.com/office/drawing/2014/main" id="{16EAE095-9A30-4638-BA0C-9B9CEA5B4DD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04953" y="3414315"/>
            <a:ext cx="744836" cy="590799"/>
          </a:xfrm>
          <a:prstGeom prst="rect">
            <a:avLst/>
          </a:prstGeom>
        </p:spPr>
      </p:pic>
      <p:sp>
        <p:nvSpPr>
          <p:cNvPr id="41" name="TextBox 40">
            <a:extLst>
              <a:ext uri="{FF2B5EF4-FFF2-40B4-BE49-F238E27FC236}">
                <a16:creationId xmlns="" xmlns:a16="http://schemas.microsoft.com/office/drawing/2014/main" id="{6FB7FF36-91FD-4BAD-8DA5-686830AD4687}"/>
              </a:ext>
            </a:extLst>
          </p:cNvPr>
          <p:cNvSpPr txBox="1"/>
          <p:nvPr/>
        </p:nvSpPr>
        <p:spPr>
          <a:xfrm>
            <a:off x="9557082" y="2528626"/>
            <a:ext cx="1268909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745447" eaLnBrk="0" hangingPunct="0"/>
            <a:r>
              <a:rPr lang="ru-RU" sz="1050" b="1" dirty="0">
                <a:solidFill>
                  <a:srgbClr val="002060"/>
                </a:solidFill>
                <a:latin typeface="Century Gothic" panose="020B0502020202020204" pitchFamily="34" charset="0"/>
                <a:ea typeface="Tahoma" panose="020B0604030504040204" pitchFamily="34" charset="0"/>
                <a:cs typeface="Segoe UI Semibold" panose="020B0702040204020203" pitchFamily="34" charset="0"/>
              </a:rPr>
              <a:t>Ветер</a:t>
            </a:r>
          </a:p>
          <a:p>
            <a:pPr defTabSz="745447" eaLnBrk="0" hangingPunct="0"/>
            <a:r>
              <a:rPr lang="kk-KZ" sz="1050" dirty="0" smtClean="0">
                <a:solidFill>
                  <a:srgbClr val="00B050"/>
                </a:solidFill>
                <a:latin typeface="Century Gothic" panose="020B0502020202020204" pitchFamily="34" charset="0"/>
                <a:cs typeface="Segoe UI Semibold" panose="020B0702040204020203" pitchFamily="34" charset="0"/>
              </a:rPr>
              <a:t>1 570</a:t>
            </a:r>
            <a:r>
              <a:rPr lang="kk-KZ" sz="1050" dirty="0">
                <a:solidFill>
                  <a:srgbClr val="00B050"/>
                </a:solidFill>
                <a:latin typeface="Century Gothic" panose="020B0502020202020204" pitchFamily="34" charset="0"/>
                <a:cs typeface="Segoe UI Semibold" panose="020B0702040204020203" pitchFamily="34" charset="0"/>
              </a:rPr>
              <a:t>,</a:t>
            </a:r>
            <a:r>
              <a:rPr lang="en-US" sz="1050" dirty="0">
                <a:solidFill>
                  <a:srgbClr val="00B050"/>
                </a:solidFill>
                <a:latin typeface="Century Gothic" panose="020B0502020202020204" pitchFamily="34" charset="0"/>
                <a:cs typeface="Segoe UI Semibold" panose="020B0702040204020203" pitchFamily="34" charset="0"/>
              </a:rPr>
              <a:t> </a:t>
            </a:r>
            <a:r>
              <a:rPr lang="kk-KZ" sz="1050" dirty="0">
                <a:solidFill>
                  <a:srgbClr val="00B050"/>
                </a:solidFill>
                <a:latin typeface="Century Gothic" panose="020B0502020202020204" pitchFamily="34" charset="0"/>
                <a:cs typeface="Segoe UI Semibold" panose="020B0702040204020203" pitchFamily="34" charset="0"/>
              </a:rPr>
              <a:t>05</a:t>
            </a:r>
            <a:r>
              <a:rPr lang="ru-RU" sz="1050" dirty="0">
                <a:solidFill>
                  <a:prstClr val="black"/>
                </a:solidFill>
                <a:latin typeface="Century Gothic" panose="020B0502020202020204" pitchFamily="34" charset="0"/>
                <a:cs typeface="Segoe UI" panose="020B0502040204020203" pitchFamily="34" charset="0"/>
              </a:rPr>
              <a:t> </a:t>
            </a:r>
            <a:r>
              <a:rPr lang="ru-RU" sz="1050" dirty="0">
                <a:solidFill>
                  <a:srgbClr val="5B9BD5">
                    <a:lumMod val="50000"/>
                  </a:srgbClr>
                </a:solidFill>
                <a:latin typeface="Century Gothic" panose="020B0502020202020204" pitchFamily="34" charset="0"/>
                <a:cs typeface="Segoe UI" panose="020B0502040204020203" pitchFamily="34" charset="0"/>
              </a:rPr>
              <a:t>МВт</a:t>
            </a:r>
          </a:p>
          <a:p>
            <a:pPr defTabSz="745447" eaLnBrk="0" hangingPunct="0"/>
            <a:r>
              <a:rPr lang="kk-KZ" sz="1050" dirty="0">
                <a:solidFill>
                  <a:srgbClr val="00B050"/>
                </a:solidFill>
                <a:latin typeface="Century Gothic" panose="020B0502020202020204" pitchFamily="34" charset="0"/>
                <a:cs typeface="Segoe UI Semibold" panose="020B0702040204020203" pitchFamily="34" charset="0"/>
              </a:rPr>
              <a:t>63</a:t>
            </a:r>
            <a:r>
              <a:rPr lang="ru-RU" sz="1050" dirty="0">
                <a:solidFill>
                  <a:srgbClr val="00B050"/>
                </a:solidFill>
                <a:latin typeface="Century Gothic" panose="020B0502020202020204" pitchFamily="34" charset="0"/>
                <a:cs typeface="Segoe UI" panose="020B0502040204020203" pitchFamily="34" charset="0"/>
              </a:rPr>
              <a:t> </a:t>
            </a:r>
            <a:r>
              <a:rPr lang="ru-RU" sz="1050" dirty="0">
                <a:solidFill>
                  <a:srgbClr val="5B9BD5">
                    <a:lumMod val="50000"/>
                  </a:srgbClr>
                </a:solidFill>
                <a:latin typeface="Century Gothic" panose="020B0502020202020204" pitchFamily="34" charset="0"/>
                <a:cs typeface="Segoe UI" panose="020B0502040204020203" pitchFamily="34" charset="0"/>
              </a:rPr>
              <a:t>объекта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="" xmlns:a16="http://schemas.microsoft.com/office/drawing/2014/main" id="{EFE41223-17A6-49D5-9BC6-E1421EAE1D4B}"/>
              </a:ext>
            </a:extLst>
          </p:cNvPr>
          <p:cNvSpPr txBox="1"/>
          <p:nvPr/>
        </p:nvSpPr>
        <p:spPr>
          <a:xfrm>
            <a:off x="7010149" y="2501424"/>
            <a:ext cx="1168113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745447" eaLnBrk="0" hangingPunct="0"/>
            <a:r>
              <a:rPr lang="ru-RU" sz="1100" b="1" dirty="0">
                <a:solidFill>
                  <a:srgbClr val="002060"/>
                </a:solidFill>
                <a:latin typeface="Century Gothic" panose="020B0502020202020204" pitchFamily="34" charset="0"/>
                <a:ea typeface="Tahoma" panose="020B0604030504040204" pitchFamily="34" charset="0"/>
                <a:cs typeface="Segoe UI Semibold" panose="020B0702040204020203" pitchFamily="34" charset="0"/>
              </a:rPr>
              <a:t>Солнце</a:t>
            </a:r>
          </a:p>
          <a:p>
            <a:pPr defTabSz="745447" eaLnBrk="0" hangingPunct="0"/>
            <a:r>
              <a:rPr lang="en-US" sz="1100" dirty="0" smtClean="0">
                <a:solidFill>
                  <a:srgbClr val="00B050"/>
                </a:solidFill>
                <a:latin typeface="Century Gothic" panose="020B0502020202020204" pitchFamily="34" charset="0"/>
                <a:cs typeface="Segoe UI Semibold" panose="020B0702040204020203" pitchFamily="34" charset="0"/>
              </a:rPr>
              <a:t>1</a:t>
            </a:r>
            <a:r>
              <a:rPr lang="ru-RU" sz="1100" dirty="0" smtClean="0">
                <a:solidFill>
                  <a:srgbClr val="00B050"/>
                </a:solidFill>
                <a:latin typeface="Century Gothic" panose="020B0502020202020204" pitchFamily="34" charset="0"/>
                <a:cs typeface="Segoe UI Semibold" panose="020B0702040204020203" pitchFamily="34" charset="0"/>
              </a:rPr>
              <a:t> </a:t>
            </a:r>
            <a:r>
              <a:rPr lang="en-US" sz="1100" dirty="0" smtClean="0">
                <a:solidFill>
                  <a:srgbClr val="00B050"/>
                </a:solidFill>
                <a:latin typeface="Century Gothic" panose="020B0502020202020204" pitchFamily="34" charset="0"/>
                <a:cs typeface="Segoe UI Semibold" panose="020B0702040204020203" pitchFamily="34" charset="0"/>
              </a:rPr>
              <a:t>2</a:t>
            </a:r>
            <a:r>
              <a:rPr lang="ru-RU" sz="1100" dirty="0">
                <a:solidFill>
                  <a:srgbClr val="00B050"/>
                </a:solidFill>
                <a:latin typeface="Century Gothic" panose="020B0502020202020204" pitchFamily="34" charset="0"/>
                <a:cs typeface="Segoe UI Semibold" panose="020B0702040204020203" pitchFamily="34" charset="0"/>
              </a:rPr>
              <a:t>2</a:t>
            </a:r>
            <a:r>
              <a:rPr lang="en-US" sz="1100" dirty="0">
                <a:solidFill>
                  <a:srgbClr val="00B050"/>
                </a:solidFill>
                <a:latin typeface="Century Gothic" panose="020B0502020202020204" pitchFamily="34" charset="0"/>
                <a:cs typeface="Segoe UI Semibold" panose="020B0702040204020203" pitchFamily="34" charset="0"/>
              </a:rPr>
              <a:t>2, 6</a:t>
            </a:r>
            <a:r>
              <a:rPr lang="ru-RU" sz="1100" dirty="0">
                <a:solidFill>
                  <a:srgbClr val="00B050"/>
                </a:solidFill>
                <a:latin typeface="Century Gothic" panose="020B0502020202020204" pitchFamily="34" charset="0"/>
                <a:cs typeface="Segoe UI Semibold" panose="020B0702040204020203" pitchFamily="34" charset="0"/>
              </a:rPr>
              <a:t>1</a:t>
            </a:r>
            <a:r>
              <a:rPr lang="en-US" sz="1100" dirty="0">
                <a:solidFill>
                  <a:srgbClr val="00B050"/>
                </a:solidFill>
                <a:latin typeface="Century Gothic" panose="020B0502020202020204" pitchFamily="34" charset="0"/>
                <a:cs typeface="Segoe UI Semibold" panose="020B0702040204020203" pitchFamily="34" charset="0"/>
              </a:rPr>
              <a:t> </a:t>
            </a:r>
            <a:r>
              <a:rPr lang="ru-RU" sz="1100" dirty="0">
                <a:solidFill>
                  <a:srgbClr val="00B050"/>
                </a:solidFill>
                <a:latin typeface="Century Gothic" panose="020B0502020202020204" pitchFamily="34" charset="0"/>
                <a:cs typeface="Segoe UI" panose="020B0502040204020203" pitchFamily="34" charset="0"/>
              </a:rPr>
              <a:t> </a:t>
            </a:r>
            <a:r>
              <a:rPr lang="ru-RU" sz="1100" dirty="0">
                <a:solidFill>
                  <a:srgbClr val="5B9BD5">
                    <a:lumMod val="50000"/>
                  </a:srgbClr>
                </a:solidFill>
                <a:latin typeface="Century Gothic" panose="020B0502020202020204" pitchFamily="34" charset="0"/>
                <a:cs typeface="Segoe UI" panose="020B0502040204020203" pitchFamily="34" charset="0"/>
              </a:rPr>
              <a:t>МВт</a:t>
            </a:r>
          </a:p>
          <a:p>
            <a:pPr defTabSz="745447" eaLnBrk="0" hangingPunct="0"/>
            <a:r>
              <a:rPr lang="en-US" sz="1100" dirty="0">
                <a:solidFill>
                  <a:srgbClr val="00B050"/>
                </a:solidFill>
                <a:latin typeface="Century Gothic" panose="020B0502020202020204" pitchFamily="34" charset="0"/>
                <a:cs typeface="Segoe UI Semibold" panose="020B0702040204020203" pitchFamily="34" charset="0"/>
              </a:rPr>
              <a:t>4</a:t>
            </a:r>
            <a:r>
              <a:rPr lang="ru-RU" sz="1100" dirty="0">
                <a:solidFill>
                  <a:srgbClr val="00B050"/>
                </a:solidFill>
                <a:latin typeface="Century Gothic" panose="020B0502020202020204" pitchFamily="34" charset="0"/>
                <a:cs typeface="Segoe UI Semibold" panose="020B0702040204020203" pitchFamily="34" charset="0"/>
              </a:rPr>
              <a:t>6</a:t>
            </a:r>
            <a:r>
              <a:rPr lang="ru-RU" sz="1100" dirty="0">
                <a:solidFill>
                  <a:prstClr val="black"/>
                </a:solidFill>
                <a:latin typeface="Century Gothic" panose="020B0502020202020204" pitchFamily="34" charset="0"/>
                <a:cs typeface="Segoe UI" panose="020B0502040204020203" pitchFamily="34" charset="0"/>
              </a:rPr>
              <a:t> </a:t>
            </a:r>
            <a:r>
              <a:rPr lang="ru-RU" sz="1100" dirty="0">
                <a:solidFill>
                  <a:srgbClr val="5B9BD5">
                    <a:lumMod val="50000"/>
                  </a:srgbClr>
                </a:solidFill>
                <a:latin typeface="Century Gothic" panose="020B0502020202020204" pitchFamily="34" charset="0"/>
                <a:cs typeface="Segoe UI" panose="020B0502040204020203" pitchFamily="34" charset="0"/>
              </a:rPr>
              <a:t>объект</a:t>
            </a:r>
            <a:r>
              <a:rPr lang="kk-KZ" sz="1100" dirty="0">
                <a:solidFill>
                  <a:srgbClr val="5B9BD5">
                    <a:lumMod val="50000"/>
                  </a:srgbClr>
                </a:solidFill>
                <a:latin typeface="Century Gothic" panose="020B0502020202020204" pitchFamily="34" charset="0"/>
                <a:cs typeface="Segoe UI" panose="020B0502040204020203" pitchFamily="34" charset="0"/>
              </a:rPr>
              <a:t>ов</a:t>
            </a:r>
            <a:endParaRPr lang="ru-RU" sz="1100" dirty="0">
              <a:solidFill>
                <a:srgbClr val="5B9BD5">
                  <a:lumMod val="50000"/>
                </a:srgbClr>
              </a:solidFill>
              <a:latin typeface="Century Gothic" panose="020B0502020202020204" pitchFamily="34" charset="0"/>
              <a:cs typeface="Segoe UI" panose="020B0502040204020203" pitchFamily="34" charset="0"/>
            </a:endParaRPr>
          </a:p>
        </p:txBody>
      </p:sp>
      <p:sp>
        <p:nvSpPr>
          <p:cNvPr id="43" name="TextBox 42">
            <a:extLst>
              <a:ext uri="{FF2B5EF4-FFF2-40B4-BE49-F238E27FC236}">
                <a16:creationId xmlns="" xmlns:a16="http://schemas.microsoft.com/office/drawing/2014/main" id="{B5BB31D1-4954-4D3B-A8F8-2CCB9E75CA28}"/>
              </a:ext>
            </a:extLst>
          </p:cNvPr>
          <p:cNvSpPr txBox="1"/>
          <p:nvPr/>
        </p:nvSpPr>
        <p:spPr>
          <a:xfrm>
            <a:off x="9631492" y="3342241"/>
            <a:ext cx="1078536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745447" eaLnBrk="0" hangingPunct="0"/>
            <a:r>
              <a:rPr lang="ru-RU" sz="1100" b="1" dirty="0" err="1">
                <a:solidFill>
                  <a:srgbClr val="002060"/>
                </a:solidFill>
                <a:latin typeface="Century Gothic" panose="020B0502020202020204" pitchFamily="34" charset="0"/>
                <a:ea typeface="Tahoma" panose="020B0604030504040204" pitchFamily="34" charset="0"/>
                <a:cs typeface="Segoe UI Semibold" panose="020B0702040204020203" pitchFamily="34" charset="0"/>
              </a:rPr>
              <a:t>БиоЭс</a:t>
            </a:r>
            <a:endParaRPr lang="ru-RU" sz="1100" b="1" dirty="0">
              <a:solidFill>
                <a:srgbClr val="002060"/>
              </a:solidFill>
              <a:latin typeface="Century Gothic" panose="020B0502020202020204" pitchFamily="34" charset="0"/>
              <a:ea typeface="Tahoma" panose="020B0604030504040204" pitchFamily="34" charset="0"/>
              <a:cs typeface="Segoe UI Semibold" panose="020B0702040204020203" pitchFamily="34" charset="0"/>
            </a:endParaRPr>
          </a:p>
          <a:p>
            <a:pPr defTabSz="745447" eaLnBrk="0" hangingPunct="0"/>
            <a:r>
              <a:rPr lang="kk-KZ" sz="1100" dirty="0">
                <a:solidFill>
                  <a:srgbClr val="00B050"/>
                </a:solidFill>
                <a:latin typeface="Century Gothic" panose="020B0502020202020204" pitchFamily="34" charset="0"/>
                <a:cs typeface="Segoe UI Semibold" panose="020B0702040204020203" pitchFamily="34" charset="0"/>
              </a:rPr>
              <a:t>1,</a:t>
            </a:r>
            <a:r>
              <a:rPr lang="en-US" sz="1100" dirty="0">
                <a:solidFill>
                  <a:srgbClr val="00B050"/>
                </a:solidFill>
                <a:latin typeface="Century Gothic" panose="020B0502020202020204" pitchFamily="34" charset="0"/>
                <a:cs typeface="Segoe UI Semibold" panose="020B0702040204020203" pitchFamily="34" charset="0"/>
              </a:rPr>
              <a:t> </a:t>
            </a:r>
            <a:r>
              <a:rPr lang="kk-KZ" sz="1100" dirty="0">
                <a:solidFill>
                  <a:srgbClr val="00B050"/>
                </a:solidFill>
                <a:latin typeface="Century Gothic" panose="020B0502020202020204" pitchFamily="34" charset="0"/>
                <a:cs typeface="Segoe UI Semibold" panose="020B0702040204020203" pitchFamily="34" charset="0"/>
              </a:rPr>
              <a:t>77</a:t>
            </a:r>
            <a:r>
              <a:rPr lang="ru-RU" sz="1100" dirty="0">
                <a:solidFill>
                  <a:srgbClr val="00B050"/>
                </a:solidFill>
                <a:latin typeface="Century Gothic" panose="020B0502020202020204" pitchFamily="34" charset="0"/>
                <a:cs typeface="Segoe UI" panose="020B0502040204020203" pitchFamily="34" charset="0"/>
              </a:rPr>
              <a:t> </a:t>
            </a:r>
            <a:r>
              <a:rPr lang="ru-RU" sz="1100" dirty="0">
                <a:solidFill>
                  <a:prstClr val="black"/>
                </a:solidFill>
                <a:latin typeface="Century Gothic" panose="020B0502020202020204" pitchFamily="34" charset="0"/>
                <a:cs typeface="Segoe UI" panose="020B0502040204020203" pitchFamily="34" charset="0"/>
              </a:rPr>
              <a:t>МВт</a:t>
            </a:r>
          </a:p>
          <a:p>
            <a:pPr defTabSz="745447" eaLnBrk="0" hangingPunct="0"/>
            <a:r>
              <a:rPr lang="ru-RU" sz="1100" dirty="0">
                <a:solidFill>
                  <a:srgbClr val="00B050"/>
                </a:solidFill>
                <a:latin typeface="Century Gothic" panose="020B0502020202020204" pitchFamily="34" charset="0"/>
                <a:cs typeface="Segoe UI Semibold" panose="020B0702040204020203" pitchFamily="34" charset="0"/>
              </a:rPr>
              <a:t>3</a:t>
            </a:r>
            <a:r>
              <a:rPr lang="ru-RU" sz="1100" dirty="0">
                <a:solidFill>
                  <a:srgbClr val="00B050"/>
                </a:solidFill>
                <a:latin typeface="Century Gothic" panose="020B0502020202020204" pitchFamily="34" charset="0"/>
                <a:cs typeface="Segoe UI" panose="020B0502040204020203" pitchFamily="34" charset="0"/>
              </a:rPr>
              <a:t> </a:t>
            </a:r>
            <a:r>
              <a:rPr lang="ru-RU" sz="1100" dirty="0">
                <a:solidFill>
                  <a:srgbClr val="5B9BD5">
                    <a:lumMod val="50000"/>
                  </a:srgbClr>
                </a:solidFill>
                <a:latin typeface="Century Gothic" panose="020B0502020202020204" pitchFamily="34" charset="0"/>
                <a:cs typeface="Segoe UI" panose="020B0502040204020203" pitchFamily="34" charset="0"/>
              </a:rPr>
              <a:t>объекта</a:t>
            </a:r>
          </a:p>
        </p:txBody>
      </p:sp>
      <p:sp>
        <p:nvSpPr>
          <p:cNvPr id="68" name="TextBox 67">
            <a:extLst>
              <a:ext uri="{FF2B5EF4-FFF2-40B4-BE49-F238E27FC236}">
                <a16:creationId xmlns="" xmlns:a16="http://schemas.microsoft.com/office/drawing/2014/main" id="{4766FE15-C7FC-459A-A037-9F1157F7DF92}"/>
              </a:ext>
            </a:extLst>
          </p:cNvPr>
          <p:cNvSpPr txBox="1"/>
          <p:nvPr/>
        </p:nvSpPr>
        <p:spPr>
          <a:xfrm>
            <a:off x="7036369" y="3394993"/>
            <a:ext cx="1250425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745447" eaLnBrk="0" hangingPunct="0"/>
            <a:r>
              <a:rPr lang="ru-RU" sz="1100" b="1" dirty="0" err="1">
                <a:solidFill>
                  <a:srgbClr val="002060"/>
                </a:solidFill>
                <a:latin typeface="Century Gothic" panose="020B0502020202020204" pitchFamily="34" charset="0"/>
                <a:ea typeface="Tahoma" panose="020B0604030504040204" pitchFamily="34" charset="0"/>
                <a:cs typeface="Segoe UI Semibold" panose="020B0702040204020203" pitchFamily="34" charset="0"/>
              </a:rPr>
              <a:t>Гидро</a:t>
            </a:r>
            <a:endParaRPr lang="ru-RU" sz="1100" b="1" dirty="0">
              <a:solidFill>
                <a:srgbClr val="002060"/>
              </a:solidFill>
              <a:latin typeface="Century Gothic" panose="020B0502020202020204" pitchFamily="34" charset="0"/>
              <a:ea typeface="Tahoma" panose="020B0604030504040204" pitchFamily="34" charset="0"/>
              <a:cs typeface="Segoe UI Semibold" panose="020B0702040204020203" pitchFamily="34" charset="0"/>
            </a:endParaRPr>
          </a:p>
          <a:p>
            <a:pPr defTabSz="745447" eaLnBrk="0" hangingPunct="0"/>
            <a:r>
              <a:rPr lang="ru-RU" sz="1100" dirty="0">
                <a:solidFill>
                  <a:srgbClr val="00B050"/>
                </a:solidFill>
                <a:latin typeface="Century Gothic" panose="020B0502020202020204" pitchFamily="34" charset="0"/>
                <a:cs typeface="Segoe UI Semibold" panose="020B0702040204020203" pitchFamily="34" charset="0"/>
              </a:rPr>
              <a:t>2</a:t>
            </a:r>
            <a:r>
              <a:rPr lang="kk-KZ" sz="1100" dirty="0">
                <a:solidFill>
                  <a:srgbClr val="00B050"/>
                </a:solidFill>
                <a:latin typeface="Century Gothic" panose="020B0502020202020204" pitchFamily="34" charset="0"/>
                <a:cs typeface="Segoe UI Semibold" panose="020B0702040204020203" pitchFamily="34" charset="0"/>
              </a:rPr>
              <a:t>87,</a:t>
            </a:r>
            <a:r>
              <a:rPr lang="en-US" sz="1100" dirty="0">
                <a:solidFill>
                  <a:srgbClr val="00B050"/>
                </a:solidFill>
                <a:latin typeface="Century Gothic" panose="020B0502020202020204" pitchFamily="34" charset="0"/>
                <a:cs typeface="Segoe UI Semibold" panose="020B0702040204020203" pitchFamily="34" charset="0"/>
              </a:rPr>
              <a:t> </a:t>
            </a:r>
            <a:r>
              <a:rPr lang="kk-KZ" sz="1100" dirty="0">
                <a:solidFill>
                  <a:srgbClr val="00B050"/>
                </a:solidFill>
                <a:latin typeface="Century Gothic" panose="020B0502020202020204" pitchFamily="34" charset="0"/>
                <a:cs typeface="Segoe UI Semibold" panose="020B0702040204020203" pitchFamily="34" charset="0"/>
              </a:rPr>
              <a:t>685</a:t>
            </a:r>
            <a:r>
              <a:rPr lang="ru-RU" sz="1100" dirty="0">
                <a:solidFill>
                  <a:srgbClr val="00B050"/>
                </a:solidFill>
                <a:latin typeface="Century Gothic" panose="020B0502020202020204" pitchFamily="34" charset="0"/>
                <a:cs typeface="Segoe UI" panose="020B0502040204020203" pitchFamily="34" charset="0"/>
              </a:rPr>
              <a:t> </a:t>
            </a:r>
            <a:r>
              <a:rPr lang="ru-RU" sz="1100" dirty="0">
                <a:solidFill>
                  <a:prstClr val="black"/>
                </a:solidFill>
                <a:latin typeface="Century Gothic" panose="020B0502020202020204" pitchFamily="34" charset="0"/>
                <a:cs typeface="Segoe UI" panose="020B0502040204020203" pitchFamily="34" charset="0"/>
              </a:rPr>
              <a:t>МВт</a:t>
            </a:r>
          </a:p>
          <a:p>
            <a:pPr defTabSz="745447" eaLnBrk="0" hangingPunct="0"/>
            <a:r>
              <a:rPr lang="kk-KZ" sz="1100" dirty="0">
                <a:solidFill>
                  <a:srgbClr val="00B050"/>
                </a:solidFill>
                <a:latin typeface="Century Gothic" panose="020B0502020202020204" pitchFamily="34" charset="0"/>
                <a:cs typeface="Segoe UI Semibold" panose="020B0702040204020203" pitchFamily="34" charset="0"/>
              </a:rPr>
              <a:t>42</a:t>
            </a:r>
            <a:r>
              <a:rPr lang="ru-RU" sz="1100" dirty="0">
                <a:solidFill>
                  <a:prstClr val="black"/>
                </a:solidFill>
                <a:latin typeface="Century Gothic" panose="020B0502020202020204" pitchFamily="34" charset="0"/>
                <a:cs typeface="Segoe UI" panose="020B0502040204020203" pitchFamily="34" charset="0"/>
              </a:rPr>
              <a:t> </a:t>
            </a:r>
            <a:r>
              <a:rPr lang="ru-RU" sz="1100" dirty="0">
                <a:solidFill>
                  <a:srgbClr val="5B9BD5">
                    <a:lumMod val="50000"/>
                  </a:srgbClr>
                </a:solidFill>
                <a:latin typeface="Century Gothic" panose="020B0502020202020204" pitchFamily="34" charset="0"/>
                <a:cs typeface="Segoe UI" panose="020B0502040204020203" pitchFamily="34" charset="0"/>
              </a:rPr>
              <a:t>объектов</a:t>
            </a:r>
          </a:p>
        </p:txBody>
      </p:sp>
      <p:pic>
        <p:nvPicPr>
          <p:cNvPr id="70" name="Рисунок 69">
            <a:extLst>
              <a:ext uri="{FF2B5EF4-FFF2-40B4-BE49-F238E27FC236}">
                <a16:creationId xmlns="" xmlns:a16="http://schemas.microsoft.com/office/drawing/2014/main" id="{42B7C2CF-070D-438D-B04A-99DC4447D0E9}"/>
              </a:ext>
            </a:extLst>
          </p:cNvPr>
          <p:cNvPicPr>
            <a:picLocks noChangeAspect="1"/>
          </p:cNvPicPr>
          <p:nvPr/>
        </p:nvPicPr>
        <p:blipFill>
          <a:blip r:embed="rId4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06074" y="2560650"/>
            <a:ext cx="635168" cy="536114"/>
          </a:xfrm>
          <a:prstGeom prst="rect">
            <a:avLst/>
          </a:prstGeom>
        </p:spPr>
      </p:pic>
      <p:pic>
        <p:nvPicPr>
          <p:cNvPr id="73" name="Рисунок 72">
            <a:extLst>
              <a:ext uri="{FF2B5EF4-FFF2-40B4-BE49-F238E27FC236}">
                <a16:creationId xmlns="" xmlns:a16="http://schemas.microsoft.com/office/drawing/2014/main" id="{8716ECFA-6900-4C35-8989-2FC560EB94F3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saturation sat="66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61234" y="3395255"/>
            <a:ext cx="637985" cy="571406"/>
          </a:xfrm>
          <a:prstGeom prst="rect">
            <a:avLst/>
          </a:prstGeom>
        </p:spPr>
      </p:pic>
      <p:pic>
        <p:nvPicPr>
          <p:cNvPr id="75" name="Рисунок 74">
            <a:extLst>
              <a:ext uri="{FF2B5EF4-FFF2-40B4-BE49-F238E27FC236}">
                <a16:creationId xmlns="" xmlns:a16="http://schemas.microsoft.com/office/drawing/2014/main" id="{BADCBCE5-9694-4FAB-8224-52A05DDB3287}"/>
              </a:ext>
            </a:extLst>
          </p:cNvPr>
          <p:cNvPicPr>
            <a:picLocks noChangeAspect="1"/>
          </p:cNvPicPr>
          <p:nvPr/>
        </p:nvPicPr>
        <p:blipFill>
          <a:blip r:embed="rId5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46577" y="2341512"/>
            <a:ext cx="703212" cy="796152"/>
          </a:xfrm>
          <a:prstGeom prst="rect">
            <a:avLst/>
          </a:prstGeom>
        </p:spPr>
      </p:pic>
      <p:sp>
        <p:nvSpPr>
          <p:cNvPr id="78" name="TextBox 77">
            <a:extLst>
              <a:ext uri="{FF2B5EF4-FFF2-40B4-BE49-F238E27FC236}">
                <a16:creationId xmlns="" xmlns:a16="http://schemas.microsoft.com/office/drawing/2014/main" id="{D8DB0BC6-4A79-46A0-AF3E-DDF1F301B9C4}"/>
              </a:ext>
            </a:extLst>
          </p:cNvPr>
          <p:cNvSpPr txBox="1"/>
          <p:nvPr/>
        </p:nvSpPr>
        <p:spPr>
          <a:xfrm>
            <a:off x="921203" y="1969491"/>
            <a:ext cx="4916925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745447" eaLnBrk="0" hangingPunct="0"/>
            <a:r>
              <a:rPr lang="ru-RU" sz="1400" b="1" dirty="0">
                <a:solidFill>
                  <a:srgbClr val="002060"/>
                </a:solidFill>
                <a:latin typeface="Century Gothic" panose="020B0502020202020204" pitchFamily="34" charset="0"/>
                <a:cs typeface="Segoe UI" panose="020B0502040204020203" pitchFamily="34" charset="0"/>
              </a:rPr>
              <a:t>Действует 153 объекта ВИЭ </a:t>
            </a:r>
            <a:r>
              <a:rPr lang="ru-RU" sz="1400" b="1" dirty="0" smtClean="0">
                <a:solidFill>
                  <a:srgbClr val="002060"/>
                </a:solidFill>
                <a:latin typeface="Century Gothic" panose="020B0502020202020204" pitchFamily="34" charset="0"/>
                <a:cs typeface="Segoe UI" panose="020B0502040204020203" pitchFamily="34" charset="0"/>
              </a:rPr>
              <a:t>мощностью 3 032 </a:t>
            </a:r>
            <a:r>
              <a:rPr lang="ru-RU" sz="1400" b="1" dirty="0">
                <a:solidFill>
                  <a:srgbClr val="002060"/>
                </a:solidFill>
                <a:latin typeface="Century Gothic" panose="020B0502020202020204" pitchFamily="34" charset="0"/>
                <a:cs typeface="Segoe UI" panose="020B0502040204020203" pitchFamily="34" charset="0"/>
              </a:rPr>
              <a:t>МВт</a:t>
            </a:r>
            <a:endParaRPr lang="ru-RU" sz="2000" b="1" dirty="0">
              <a:solidFill>
                <a:srgbClr val="002060"/>
              </a:solidFill>
              <a:latin typeface="Century Gothic" panose="020B0502020202020204" pitchFamily="34" charset="0"/>
              <a:cs typeface="Segoe UI" panose="020B0502040204020203" pitchFamily="34" charset="0"/>
            </a:endParaRPr>
          </a:p>
        </p:txBody>
      </p:sp>
      <p:sp>
        <p:nvSpPr>
          <p:cNvPr id="81" name="TextBox 80">
            <a:extLst>
              <a:ext uri="{FF2B5EF4-FFF2-40B4-BE49-F238E27FC236}">
                <a16:creationId xmlns="" xmlns:a16="http://schemas.microsoft.com/office/drawing/2014/main" id="{9519CD8C-48E1-497B-951B-5B433D97B997}"/>
              </a:ext>
            </a:extLst>
          </p:cNvPr>
          <p:cNvSpPr txBox="1"/>
          <p:nvPr/>
        </p:nvSpPr>
        <p:spPr>
          <a:xfrm>
            <a:off x="5992426" y="1893255"/>
            <a:ext cx="499935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745447" eaLnBrk="0" hangingPunct="0"/>
            <a:r>
              <a:rPr lang="ru-RU" b="1" dirty="0">
                <a:solidFill>
                  <a:srgbClr val="002060"/>
                </a:solidFill>
                <a:latin typeface="Century Gothic" panose="020B0502020202020204" pitchFamily="34" charset="0"/>
                <a:cs typeface="Segoe UI" panose="020B0502040204020203" pitchFamily="34" charset="0"/>
              </a:rPr>
              <a:t>Д</a:t>
            </a:r>
            <a:r>
              <a:rPr lang="ru-RU" sz="1400" b="1" dirty="0" smtClean="0">
                <a:solidFill>
                  <a:srgbClr val="002060"/>
                </a:solidFill>
                <a:latin typeface="Century Gothic" panose="020B0502020202020204" pitchFamily="34" charset="0"/>
                <a:cs typeface="Segoe UI" panose="020B0502040204020203" pitchFamily="34" charset="0"/>
              </a:rPr>
              <a:t>ействует </a:t>
            </a:r>
            <a:r>
              <a:rPr lang="ru-RU" sz="1400" b="1" dirty="0">
                <a:solidFill>
                  <a:srgbClr val="002060"/>
                </a:solidFill>
                <a:latin typeface="Century Gothic" panose="020B0502020202020204" pitchFamily="34" charset="0"/>
                <a:cs typeface="Segoe UI" panose="020B0502040204020203" pitchFamily="34" charset="0"/>
              </a:rPr>
              <a:t>154 объекта ВИЭ мощностью </a:t>
            </a:r>
            <a:r>
              <a:rPr lang="ru-RU" sz="1400" b="1" dirty="0" smtClean="0">
                <a:solidFill>
                  <a:srgbClr val="002060"/>
                </a:solidFill>
                <a:latin typeface="Century Gothic" panose="020B0502020202020204" pitchFamily="34" charset="0"/>
                <a:cs typeface="Segoe UI" panose="020B0502040204020203" pitchFamily="34" charset="0"/>
              </a:rPr>
              <a:t>3 082 </a:t>
            </a:r>
            <a:r>
              <a:rPr lang="ru-RU" sz="1400" b="1" dirty="0">
                <a:solidFill>
                  <a:srgbClr val="002060"/>
                </a:solidFill>
                <a:latin typeface="Century Gothic" panose="020B0502020202020204" pitchFamily="34" charset="0"/>
                <a:cs typeface="Segoe UI" panose="020B0502040204020203" pitchFamily="34" charset="0"/>
              </a:rPr>
              <a:t>МВт</a:t>
            </a:r>
            <a:endParaRPr lang="ru-RU" sz="2000" dirty="0">
              <a:solidFill>
                <a:srgbClr val="002060"/>
              </a:solidFill>
              <a:latin typeface="Century Gothic" panose="020B0502020202020204" pitchFamily="34" charset="0"/>
              <a:cs typeface="Segoe UI" panose="020B0502040204020203" pitchFamily="34" charset="0"/>
            </a:endParaRPr>
          </a:p>
        </p:txBody>
      </p:sp>
      <p:sp>
        <p:nvSpPr>
          <p:cNvPr id="84" name="TextBox 83">
            <a:extLst>
              <a:ext uri="{FF2B5EF4-FFF2-40B4-BE49-F238E27FC236}">
                <a16:creationId xmlns="" xmlns:a16="http://schemas.microsoft.com/office/drawing/2014/main" id="{09FF0892-A0B6-4B2E-BB58-B826F3392416}"/>
              </a:ext>
            </a:extLst>
          </p:cNvPr>
          <p:cNvSpPr txBox="1"/>
          <p:nvPr/>
        </p:nvSpPr>
        <p:spPr>
          <a:xfrm>
            <a:off x="6269172" y="4222765"/>
            <a:ext cx="4650541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defTabSz="745447" eaLnBrk="0" hangingPunct="0"/>
            <a:r>
              <a:rPr lang="ru-RU" sz="1400" b="1" dirty="0">
                <a:solidFill>
                  <a:srgbClr val="002060"/>
                </a:solidFill>
                <a:latin typeface="Century Gothic" panose="020B0502020202020204" pitchFamily="34" charset="0"/>
                <a:cs typeface="Segoe UI" panose="020B0502040204020203" pitchFamily="34" charset="0"/>
              </a:rPr>
              <a:t>Ожидается реализация </a:t>
            </a:r>
            <a:r>
              <a:rPr lang="ru-RU" sz="1400" b="1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  <a:cs typeface="Segoe UI" panose="020B0502040204020203" pitchFamily="34" charset="0"/>
              </a:rPr>
              <a:t>9</a:t>
            </a:r>
            <a:r>
              <a:rPr lang="ru-RU" sz="1400" b="1" dirty="0" smtClean="0">
                <a:solidFill>
                  <a:srgbClr val="002060"/>
                </a:solidFill>
                <a:latin typeface="Century Gothic" panose="020B0502020202020204" pitchFamily="34" charset="0"/>
                <a:cs typeface="Segoe UI" panose="020B0502040204020203" pitchFamily="34" charset="0"/>
              </a:rPr>
              <a:t> </a:t>
            </a:r>
            <a:r>
              <a:rPr lang="ru-RU" sz="1400" b="1" dirty="0">
                <a:solidFill>
                  <a:srgbClr val="002060"/>
                </a:solidFill>
                <a:latin typeface="Century Gothic" panose="020B0502020202020204" pitchFamily="34" charset="0"/>
                <a:cs typeface="Segoe UI" panose="020B0502040204020203" pitchFamily="34" charset="0"/>
              </a:rPr>
              <a:t>проектов суммарной мощностью </a:t>
            </a:r>
            <a:r>
              <a:rPr lang="ru-RU" sz="1400" b="1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  <a:cs typeface="Segoe UI" panose="020B0502040204020203" pitchFamily="34" charset="0"/>
              </a:rPr>
              <a:t>455,5 МВт. </a:t>
            </a:r>
            <a:r>
              <a:rPr lang="ru-RU" sz="1400" b="1" dirty="0" smtClean="0">
                <a:solidFill>
                  <a:srgbClr val="002060"/>
                </a:solidFill>
                <a:latin typeface="Century Gothic" panose="020B0502020202020204" pitchFamily="34" charset="0"/>
                <a:cs typeface="Segoe UI" panose="020B0502040204020203" pitchFamily="34" charset="0"/>
              </a:rPr>
              <a:t>В феврале </a:t>
            </a:r>
            <a:r>
              <a:rPr lang="ru-RU" sz="1400" b="1" dirty="0" err="1" smtClean="0">
                <a:solidFill>
                  <a:srgbClr val="002060"/>
                </a:solidFill>
                <a:latin typeface="Century Gothic" panose="020B0502020202020204" pitchFamily="34" charset="0"/>
                <a:cs typeface="Segoe UI" panose="020B0502040204020203" pitchFamily="34" charset="0"/>
              </a:rPr>
              <a:t>т.г</a:t>
            </a:r>
            <a:r>
              <a:rPr lang="ru-RU" sz="1400" b="1" dirty="0" smtClean="0">
                <a:solidFill>
                  <a:srgbClr val="002060"/>
                </a:solidFill>
                <a:latin typeface="Century Gothic" panose="020B0502020202020204" pitchFamily="34" charset="0"/>
                <a:cs typeface="Segoe UI" panose="020B0502040204020203" pitchFamily="34" charset="0"/>
              </a:rPr>
              <a:t>. введена 1 ВЭС мощностью 50 МВт.</a:t>
            </a:r>
            <a:endParaRPr lang="ru-RU" sz="2000" dirty="0">
              <a:solidFill>
                <a:srgbClr val="002060"/>
              </a:solidFill>
              <a:latin typeface="Century Gothic" panose="020B0502020202020204" pitchFamily="34" charset="0"/>
              <a:cs typeface="Segoe UI" panose="020B0502040204020203" pitchFamily="34" charset="0"/>
            </a:endParaRPr>
          </a:p>
        </p:txBody>
      </p:sp>
      <p:sp>
        <p:nvSpPr>
          <p:cNvPr id="86" name="TextBox 85">
            <a:extLst>
              <a:ext uri="{FF2B5EF4-FFF2-40B4-BE49-F238E27FC236}">
                <a16:creationId xmlns="" xmlns:a16="http://schemas.microsoft.com/office/drawing/2014/main" id="{F5BF32F0-BF11-4ADB-B460-747540C5441E}"/>
              </a:ext>
            </a:extLst>
          </p:cNvPr>
          <p:cNvSpPr txBox="1"/>
          <p:nvPr/>
        </p:nvSpPr>
        <p:spPr>
          <a:xfrm>
            <a:off x="6289123" y="4908247"/>
            <a:ext cx="4650541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defTabSz="745447" eaLnBrk="0" hangingPunct="0"/>
            <a:r>
              <a:rPr lang="ru-RU" sz="1400" b="1" dirty="0">
                <a:solidFill>
                  <a:srgbClr val="002060"/>
                </a:solidFill>
                <a:latin typeface="Century Gothic" panose="020B0502020202020204" pitchFamily="34" charset="0"/>
                <a:cs typeface="Segoe UI" panose="020B0502040204020203" pitchFamily="34" charset="0"/>
              </a:rPr>
              <a:t>На аукционных торгах выставлено </a:t>
            </a:r>
            <a:r>
              <a:rPr lang="ru-RU" sz="1400" b="1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  <a:cs typeface="Segoe UI" panose="020B0502040204020203" pitchFamily="34" charset="0"/>
              </a:rPr>
              <a:t>1 810 </a:t>
            </a:r>
            <a:r>
              <a:rPr lang="ru-RU" sz="1400" b="1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  <a:cs typeface="Segoe UI" panose="020B0502040204020203" pitchFamily="34" charset="0"/>
              </a:rPr>
              <a:t>МВт </a:t>
            </a:r>
            <a:r>
              <a:rPr lang="ru-RU" sz="1400" b="1" dirty="0">
                <a:solidFill>
                  <a:srgbClr val="002060"/>
                </a:solidFill>
                <a:latin typeface="Century Gothic" panose="020B0502020202020204" pitchFamily="34" charset="0"/>
                <a:cs typeface="Segoe UI" panose="020B0502040204020203" pitchFamily="34" charset="0"/>
              </a:rPr>
              <a:t>установленной мощности</a:t>
            </a:r>
            <a:endParaRPr lang="ru-RU" sz="2000" dirty="0">
              <a:solidFill>
                <a:schemeClr val="accent6">
                  <a:lumMod val="50000"/>
                </a:schemeClr>
              </a:solidFill>
              <a:latin typeface="Century Gothic" panose="020B0502020202020204" pitchFamily="34" charset="0"/>
              <a:cs typeface="Segoe UI" panose="020B0502040204020203" pitchFamily="34" charset="0"/>
            </a:endParaRPr>
          </a:p>
        </p:txBody>
      </p:sp>
      <p:pic>
        <p:nvPicPr>
          <p:cNvPr id="89" name="Рисунок 88">
            <a:extLst>
              <a:ext uri="{FF2B5EF4-FFF2-40B4-BE49-F238E27FC236}">
                <a16:creationId xmlns="" xmlns:a16="http://schemas.microsoft.com/office/drawing/2014/main" id="{EF56A721-656B-4DD7-8A9C-8CF6707078A8}"/>
              </a:ext>
            </a:extLst>
          </p:cNvPr>
          <p:cNvPicPr>
            <a:picLocks noChangeAspect="1"/>
          </p:cNvPicPr>
          <p:nvPr/>
        </p:nvPicPr>
        <p:blipFill>
          <a:blip r:embed="rId5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37801" y="5447020"/>
            <a:ext cx="417319" cy="472474"/>
          </a:xfrm>
          <a:prstGeom prst="rect">
            <a:avLst/>
          </a:prstGeom>
        </p:spPr>
      </p:pic>
      <p:pic>
        <p:nvPicPr>
          <p:cNvPr id="90" name="Рисунок 89">
            <a:extLst>
              <a:ext uri="{FF2B5EF4-FFF2-40B4-BE49-F238E27FC236}">
                <a16:creationId xmlns="" xmlns:a16="http://schemas.microsoft.com/office/drawing/2014/main" id="{5122D1E6-6912-4F3F-8703-D7632C1972E1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26011" y="5530480"/>
            <a:ext cx="509660" cy="404259"/>
          </a:xfrm>
          <a:prstGeom prst="rect">
            <a:avLst/>
          </a:prstGeom>
        </p:spPr>
      </p:pic>
      <p:pic>
        <p:nvPicPr>
          <p:cNvPr id="91" name="Рисунок 90">
            <a:extLst>
              <a:ext uri="{FF2B5EF4-FFF2-40B4-BE49-F238E27FC236}">
                <a16:creationId xmlns="" xmlns:a16="http://schemas.microsoft.com/office/drawing/2014/main" id="{88B6B638-23C9-4BD1-9D93-7042A1C774BD}"/>
              </a:ext>
            </a:extLst>
          </p:cNvPr>
          <p:cNvPicPr>
            <a:picLocks noChangeAspect="1"/>
          </p:cNvPicPr>
          <p:nvPr/>
        </p:nvPicPr>
        <p:blipFill>
          <a:blip r:embed="rId4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21930" y="5523566"/>
            <a:ext cx="487142" cy="411173"/>
          </a:xfrm>
          <a:prstGeom prst="rect">
            <a:avLst/>
          </a:prstGeom>
        </p:spPr>
      </p:pic>
      <p:pic>
        <p:nvPicPr>
          <p:cNvPr id="92" name="Рисунок 91">
            <a:extLst>
              <a:ext uri="{FF2B5EF4-FFF2-40B4-BE49-F238E27FC236}">
                <a16:creationId xmlns="" xmlns:a16="http://schemas.microsoft.com/office/drawing/2014/main" id="{29B35C8D-EDF5-4461-B67A-BA24722C05FD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saturation sat="66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51745" y="5557868"/>
            <a:ext cx="441700" cy="395605"/>
          </a:xfrm>
          <a:prstGeom prst="rect">
            <a:avLst/>
          </a:prstGeom>
        </p:spPr>
      </p:pic>
      <p:sp>
        <p:nvSpPr>
          <p:cNvPr id="93" name="TextBox 92">
            <a:extLst>
              <a:ext uri="{FF2B5EF4-FFF2-40B4-BE49-F238E27FC236}">
                <a16:creationId xmlns="" xmlns:a16="http://schemas.microsoft.com/office/drawing/2014/main" id="{59C52C1D-DDE5-49C4-91F2-F346BF3C46F6}"/>
              </a:ext>
            </a:extLst>
          </p:cNvPr>
          <p:cNvSpPr txBox="1"/>
          <p:nvPr/>
        </p:nvSpPr>
        <p:spPr>
          <a:xfrm>
            <a:off x="6322135" y="5522586"/>
            <a:ext cx="1082279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745447" eaLnBrk="0" hangingPunct="0"/>
            <a:r>
              <a:rPr lang="ru-RU" sz="1100" dirty="0">
                <a:solidFill>
                  <a:srgbClr val="00B050"/>
                </a:solidFill>
                <a:latin typeface="Century Gothic" panose="020B0502020202020204" pitchFamily="34" charset="0"/>
                <a:cs typeface="Segoe UI Semibold" panose="020B0702040204020203" pitchFamily="34" charset="0"/>
              </a:rPr>
              <a:t>90 </a:t>
            </a:r>
          </a:p>
          <a:p>
            <a:pPr algn="ctr" defTabSz="745447" eaLnBrk="0" hangingPunct="0"/>
            <a:r>
              <a:rPr lang="ru-RU" sz="1100" dirty="0">
                <a:solidFill>
                  <a:srgbClr val="5B9BD5">
                    <a:lumMod val="50000"/>
                  </a:srgbClr>
                </a:solidFill>
                <a:latin typeface="Century Gothic" panose="020B0502020202020204" pitchFamily="34" charset="0"/>
                <a:cs typeface="Segoe UI" panose="020B0502040204020203" pitchFamily="34" charset="0"/>
              </a:rPr>
              <a:t>МВт</a:t>
            </a:r>
          </a:p>
        </p:txBody>
      </p:sp>
      <p:sp>
        <p:nvSpPr>
          <p:cNvPr id="94" name="TextBox 93">
            <a:extLst>
              <a:ext uri="{FF2B5EF4-FFF2-40B4-BE49-F238E27FC236}">
                <a16:creationId xmlns="" xmlns:a16="http://schemas.microsoft.com/office/drawing/2014/main" id="{C53F59AA-1580-481B-8633-80DBA94BB620}"/>
              </a:ext>
            </a:extLst>
          </p:cNvPr>
          <p:cNvSpPr txBox="1"/>
          <p:nvPr/>
        </p:nvSpPr>
        <p:spPr>
          <a:xfrm>
            <a:off x="8102266" y="5523566"/>
            <a:ext cx="1082279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745447" eaLnBrk="0" hangingPunct="0"/>
            <a:r>
              <a:rPr lang="ru-RU" sz="1100" dirty="0">
                <a:solidFill>
                  <a:srgbClr val="00B050"/>
                </a:solidFill>
                <a:latin typeface="Century Gothic" panose="020B0502020202020204" pitchFamily="34" charset="0"/>
                <a:cs typeface="Segoe UI Semibold" panose="020B0702040204020203" pitchFamily="34" charset="0"/>
              </a:rPr>
              <a:t>500 </a:t>
            </a:r>
          </a:p>
          <a:p>
            <a:pPr defTabSz="745447" eaLnBrk="0" hangingPunct="0"/>
            <a:r>
              <a:rPr lang="ru-RU" sz="1100" dirty="0">
                <a:solidFill>
                  <a:srgbClr val="5B9BD5">
                    <a:lumMod val="50000"/>
                  </a:srgbClr>
                </a:solidFill>
                <a:latin typeface="Century Gothic" panose="020B0502020202020204" pitchFamily="34" charset="0"/>
                <a:cs typeface="Segoe UI" panose="020B0502040204020203" pitchFamily="34" charset="0"/>
              </a:rPr>
              <a:t>МВт</a:t>
            </a:r>
          </a:p>
        </p:txBody>
      </p:sp>
      <p:sp>
        <p:nvSpPr>
          <p:cNvPr id="95" name="TextBox 94">
            <a:extLst>
              <a:ext uri="{FF2B5EF4-FFF2-40B4-BE49-F238E27FC236}">
                <a16:creationId xmlns="" xmlns:a16="http://schemas.microsoft.com/office/drawing/2014/main" id="{46E2E454-2E91-4244-9661-16660DF39FB7}"/>
              </a:ext>
            </a:extLst>
          </p:cNvPr>
          <p:cNvSpPr txBox="1"/>
          <p:nvPr/>
        </p:nvSpPr>
        <p:spPr>
          <a:xfrm>
            <a:off x="9280005" y="5523566"/>
            <a:ext cx="1082279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745447" eaLnBrk="0" hangingPunct="0"/>
            <a:r>
              <a:rPr lang="ru-RU" sz="1100" dirty="0">
                <a:solidFill>
                  <a:srgbClr val="00B050"/>
                </a:solidFill>
                <a:latin typeface="Century Gothic" panose="020B0502020202020204" pitchFamily="34" charset="0"/>
                <a:cs typeface="Segoe UI Semibold" panose="020B0702040204020203" pitchFamily="34" charset="0"/>
              </a:rPr>
              <a:t>1200</a:t>
            </a:r>
          </a:p>
          <a:p>
            <a:pPr defTabSz="745447" eaLnBrk="0" hangingPunct="0"/>
            <a:r>
              <a:rPr lang="ru-RU" sz="1100" dirty="0">
                <a:solidFill>
                  <a:srgbClr val="00B050"/>
                </a:solidFill>
                <a:latin typeface="Century Gothic" panose="020B0502020202020204" pitchFamily="34" charset="0"/>
                <a:cs typeface="Segoe UI Semibold" panose="020B0702040204020203" pitchFamily="34" charset="0"/>
              </a:rPr>
              <a:t> </a:t>
            </a:r>
            <a:r>
              <a:rPr lang="ru-RU" sz="1100" dirty="0">
                <a:solidFill>
                  <a:srgbClr val="5B9BD5">
                    <a:lumMod val="50000"/>
                  </a:srgbClr>
                </a:solidFill>
                <a:latin typeface="Century Gothic" panose="020B0502020202020204" pitchFamily="34" charset="0"/>
                <a:cs typeface="Segoe UI" panose="020B0502040204020203" pitchFamily="34" charset="0"/>
              </a:rPr>
              <a:t>МВт</a:t>
            </a:r>
          </a:p>
        </p:txBody>
      </p:sp>
      <p:sp>
        <p:nvSpPr>
          <p:cNvPr id="97" name="TextBox 96">
            <a:extLst>
              <a:ext uri="{FF2B5EF4-FFF2-40B4-BE49-F238E27FC236}">
                <a16:creationId xmlns="" xmlns:a16="http://schemas.microsoft.com/office/drawing/2014/main" id="{CBB2BABB-40C9-455C-9234-E0B4CDE0A78D}"/>
              </a:ext>
            </a:extLst>
          </p:cNvPr>
          <p:cNvSpPr txBox="1"/>
          <p:nvPr/>
        </p:nvSpPr>
        <p:spPr>
          <a:xfrm>
            <a:off x="10429468" y="5551874"/>
            <a:ext cx="643234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745447" eaLnBrk="0" hangingPunct="0"/>
            <a:r>
              <a:rPr lang="ru-RU" sz="1100" dirty="0">
                <a:solidFill>
                  <a:srgbClr val="00B050"/>
                </a:solidFill>
                <a:latin typeface="Century Gothic" panose="020B0502020202020204" pitchFamily="34" charset="0"/>
                <a:cs typeface="Segoe UI Semibold" panose="020B0702040204020203" pitchFamily="34" charset="0"/>
              </a:rPr>
              <a:t>20</a:t>
            </a:r>
          </a:p>
          <a:p>
            <a:pPr algn="ctr" defTabSz="745447" eaLnBrk="0" hangingPunct="0"/>
            <a:r>
              <a:rPr lang="ru-RU" sz="1100" dirty="0">
                <a:solidFill>
                  <a:srgbClr val="00B050"/>
                </a:solidFill>
                <a:latin typeface="Century Gothic" panose="020B0502020202020204" pitchFamily="34" charset="0"/>
                <a:cs typeface="Segoe UI Semibold" panose="020B0702040204020203" pitchFamily="34" charset="0"/>
              </a:rPr>
              <a:t> </a:t>
            </a:r>
            <a:r>
              <a:rPr lang="ru-RU" sz="1100" dirty="0">
                <a:solidFill>
                  <a:srgbClr val="5B9BD5">
                    <a:lumMod val="50000"/>
                  </a:srgbClr>
                </a:solidFill>
                <a:latin typeface="Century Gothic" panose="020B0502020202020204" pitchFamily="34" charset="0"/>
                <a:cs typeface="Segoe UI" panose="020B0502040204020203" pitchFamily="34" charset="0"/>
              </a:rPr>
              <a:t>МВт</a:t>
            </a:r>
          </a:p>
        </p:txBody>
      </p:sp>
      <p:sp>
        <p:nvSpPr>
          <p:cNvPr id="98" name="Прямоугольник 13">
            <a:extLst>
              <a:ext uri="{FF2B5EF4-FFF2-40B4-BE49-F238E27FC236}">
                <a16:creationId xmlns="" xmlns:a16="http://schemas.microsoft.com/office/drawing/2014/main" id="{8910879E-77AE-4850-A621-7BC23A91E74E}"/>
              </a:ext>
            </a:extLst>
          </p:cNvPr>
          <p:cNvSpPr/>
          <p:nvPr/>
        </p:nvSpPr>
        <p:spPr>
          <a:xfrm>
            <a:off x="1589809" y="5178969"/>
            <a:ext cx="411212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ru-RU" sz="1400" b="1" dirty="0">
                <a:solidFill>
                  <a:srgbClr val="002060"/>
                </a:solidFill>
                <a:latin typeface="Century Gothic" panose="020B0502020202020204" pitchFamily="34" charset="0"/>
              </a:rPr>
              <a:t>Введено </a:t>
            </a:r>
            <a:r>
              <a:rPr lang="ru-RU" sz="1400" b="1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8</a:t>
            </a:r>
            <a:r>
              <a:rPr lang="ru-RU" sz="1400" b="1" dirty="0">
                <a:solidFill>
                  <a:srgbClr val="002060"/>
                </a:solidFill>
                <a:latin typeface="Century Gothic" panose="020B0502020202020204" pitchFamily="34" charset="0"/>
              </a:rPr>
              <a:t> объектов суммарной мощностью </a:t>
            </a:r>
            <a:r>
              <a:rPr lang="ru-RU" sz="1400" b="1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163,35 МВт </a:t>
            </a:r>
          </a:p>
        </p:txBody>
      </p:sp>
      <p:sp>
        <p:nvSpPr>
          <p:cNvPr id="99" name="Нашивка 21">
            <a:extLst>
              <a:ext uri="{FF2B5EF4-FFF2-40B4-BE49-F238E27FC236}">
                <a16:creationId xmlns="" xmlns:a16="http://schemas.microsoft.com/office/drawing/2014/main" id="{8EF53921-1B38-446C-A84A-6494644F797B}"/>
              </a:ext>
            </a:extLst>
          </p:cNvPr>
          <p:cNvSpPr/>
          <p:nvPr/>
        </p:nvSpPr>
        <p:spPr>
          <a:xfrm>
            <a:off x="1333628" y="5333570"/>
            <a:ext cx="156543" cy="214018"/>
          </a:xfrm>
          <a:prstGeom prst="chevron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569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pic>
        <p:nvPicPr>
          <p:cNvPr id="100" name="Рисунок 99">
            <a:extLst>
              <a:ext uri="{FF2B5EF4-FFF2-40B4-BE49-F238E27FC236}">
                <a16:creationId xmlns="" xmlns:a16="http://schemas.microsoft.com/office/drawing/2014/main" id="{9AD05E40-F49C-4614-84A6-AC1D2365F0F4}"/>
              </a:ext>
            </a:extLst>
          </p:cNvPr>
          <p:cNvPicPr>
            <a:picLocks noChangeAspect="1"/>
          </p:cNvPicPr>
          <p:nvPr/>
        </p:nvPicPr>
        <p:blipFill>
          <a:blip r:embed="rId10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11">
                    <a14:imgEffect>
                      <a14:backgroundRemoval t="0" b="100000" l="0" r="100000">
                        <a14:foregroundMark x1="55222" y1="8778" x2="55222" y2="8778"/>
                        <a14:foregroundMark x1="20444" y1="56667" x2="20444" y2="56667"/>
                        <a14:foregroundMark x1="30111" y1="88222" x2="30111" y2="88222"/>
                      </a14:backgroundRemoval>
                    </a14:imgEffect>
                    <a14:imgEffect>
                      <a14:colorTemperature colorTemp="112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5934680" y="4978472"/>
            <a:ext cx="354443" cy="341856"/>
          </a:xfrm>
          <a:prstGeom prst="rect">
            <a:avLst/>
          </a:prstGeom>
        </p:spPr>
      </p:pic>
      <p:sp>
        <p:nvSpPr>
          <p:cNvPr id="53" name="TextBox 52">
            <a:extLst>
              <a:ext uri="{FF2B5EF4-FFF2-40B4-BE49-F238E27FC236}">
                <a16:creationId xmlns="" xmlns:a16="http://schemas.microsoft.com/office/drawing/2014/main" id="{7D924269-0C6D-4213-8605-2B0E48589A25}"/>
              </a:ext>
            </a:extLst>
          </p:cNvPr>
          <p:cNvSpPr txBox="1"/>
          <p:nvPr/>
        </p:nvSpPr>
        <p:spPr>
          <a:xfrm>
            <a:off x="2489718" y="1412999"/>
            <a:ext cx="2207838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400" b="1" u="sng" dirty="0">
                <a:solidFill>
                  <a:srgbClr val="002060"/>
                </a:solidFill>
                <a:latin typeface="Century Gothic" panose="020B0502020202020204" pitchFamily="34" charset="0"/>
                <a:cs typeface="Segoe UI" panose="020B0502040204020203" pitchFamily="34" charset="0"/>
              </a:rPr>
              <a:t>По итогам 2024 года</a:t>
            </a:r>
            <a:endParaRPr lang="ru-RU" u="sng" dirty="0"/>
          </a:p>
        </p:txBody>
      </p:sp>
      <p:sp>
        <p:nvSpPr>
          <p:cNvPr id="62" name="TextBox 61">
            <a:extLst>
              <a:ext uri="{FF2B5EF4-FFF2-40B4-BE49-F238E27FC236}">
                <a16:creationId xmlns="" xmlns:a16="http://schemas.microsoft.com/office/drawing/2014/main" id="{9FBC6608-0E36-4199-9A06-61067540A493}"/>
              </a:ext>
            </a:extLst>
          </p:cNvPr>
          <p:cNvSpPr txBox="1"/>
          <p:nvPr/>
        </p:nvSpPr>
        <p:spPr>
          <a:xfrm>
            <a:off x="7585970" y="1428053"/>
            <a:ext cx="1694035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400" b="1" u="sng" dirty="0">
                <a:solidFill>
                  <a:srgbClr val="002060"/>
                </a:solidFill>
                <a:latin typeface="Century Gothic" panose="020B0502020202020204" pitchFamily="34" charset="0"/>
                <a:cs typeface="Segoe UI" panose="020B0502040204020203" pitchFamily="34" charset="0"/>
              </a:rPr>
              <a:t>Планы 2025 года</a:t>
            </a:r>
            <a:endParaRPr lang="ru-RU" u="sng" dirty="0"/>
          </a:p>
        </p:txBody>
      </p:sp>
    </p:spTree>
    <p:extLst>
      <p:ext uri="{BB962C8B-B14F-4D97-AF65-F5344CB8AC3E}">
        <p14:creationId xmlns:p14="http://schemas.microsoft.com/office/powerpoint/2010/main" val="13739379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bject 4"/>
          <p:cNvSpPr txBox="1"/>
          <p:nvPr/>
        </p:nvSpPr>
        <p:spPr>
          <a:xfrm>
            <a:off x="-845" y="13499"/>
            <a:ext cx="12192845" cy="633507"/>
          </a:xfrm>
          <a:prstGeom prst="rect">
            <a:avLst/>
          </a:prstGeom>
        </p:spPr>
        <p:txBody>
          <a:bodyPr vert="horz" wrap="square" lIns="0" tIns="17780" rIns="0" bIns="0" rtlCol="0">
            <a:spAutoFit/>
          </a:bodyPr>
          <a:lstStyle/>
          <a:p>
            <a:pPr algn="ctr"/>
            <a:r>
              <a:rPr lang="ru-RU" sz="20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Технологические </a:t>
            </a:r>
            <a:r>
              <a:rPr lang="ru-RU" sz="20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нарушения</a:t>
            </a:r>
            <a:r>
              <a:rPr lang="kk-KZ" sz="20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 электростанциях </a:t>
            </a:r>
          </a:p>
          <a:p>
            <a:pPr algn="ctr"/>
            <a:r>
              <a:rPr lang="kk-KZ" sz="20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г. Астана</a:t>
            </a:r>
            <a:endParaRPr lang="ru-RU" sz="2000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Прямоугольник 1">
            <a:extLst>
              <a:ext uri="{FF2B5EF4-FFF2-40B4-BE49-F238E27FC236}">
                <a16:creationId xmlns="" xmlns:a16="http://schemas.microsoft.com/office/drawing/2014/main" id="{6F048FAC-160B-40F7-B33F-113D0E628169}"/>
              </a:ext>
            </a:extLst>
          </p:cNvPr>
          <p:cNvSpPr/>
          <p:nvPr/>
        </p:nvSpPr>
        <p:spPr>
          <a:xfrm>
            <a:off x="452604" y="1151224"/>
            <a:ext cx="5207374" cy="360492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k-KZ"/>
          </a:p>
        </p:txBody>
      </p:sp>
      <p:sp>
        <p:nvSpPr>
          <p:cNvPr id="82" name="Прямоугольник: скругленные углы 81">
            <a:extLst>
              <a:ext uri="{FF2B5EF4-FFF2-40B4-BE49-F238E27FC236}">
                <a16:creationId xmlns="" xmlns:a16="http://schemas.microsoft.com/office/drawing/2014/main" id="{4C261DA3-A74A-4D66-B881-5B61F56D8435}"/>
              </a:ext>
            </a:extLst>
          </p:cNvPr>
          <p:cNvSpPr/>
          <p:nvPr/>
        </p:nvSpPr>
        <p:spPr>
          <a:xfrm>
            <a:off x="2108201" y="1016726"/>
            <a:ext cx="1510946" cy="268994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kk-KZ" b="1" dirty="0" smtClean="0">
                <a:solidFill>
                  <a:srgbClr val="4472C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2024 год</a:t>
            </a:r>
          </a:p>
          <a:p>
            <a:pPr algn="ctr">
              <a:defRPr/>
            </a:pPr>
            <a:r>
              <a:rPr lang="kk-KZ" b="1" dirty="0" smtClean="0">
                <a:solidFill>
                  <a:srgbClr val="4472C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(1 квартал)</a:t>
            </a:r>
            <a:endParaRPr lang="ru-RU" b="1" dirty="0">
              <a:solidFill>
                <a:srgbClr val="4472C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9" name="TextBox 68">
            <a:extLst>
              <a:ext uri="{FF2B5EF4-FFF2-40B4-BE49-F238E27FC236}">
                <a16:creationId xmlns="" xmlns:a16="http://schemas.microsoft.com/office/drawing/2014/main" id="{2C5EF1F1-4406-4782-BADC-8C600B0AFF9D}"/>
              </a:ext>
            </a:extLst>
          </p:cNvPr>
          <p:cNvSpPr txBox="1"/>
          <p:nvPr/>
        </p:nvSpPr>
        <p:spPr>
          <a:xfrm>
            <a:off x="4359553" y="2518425"/>
            <a:ext cx="146552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179388">
              <a:tabLst>
                <a:tab pos="177800" algn="l"/>
              </a:tabLst>
            </a:pPr>
            <a:r>
              <a:rPr lang="kk-KZ" sz="2000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16</a:t>
            </a:r>
            <a:endParaRPr lang="ru-RU" sz="2000" b="1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3" name="Прямоугольник 82">
            <a:extLst>
              <a:ext uri="{FF2B5EF4-FFF2-40B4-BE49-F238E27FC236}">
                <a16:creationId xmlns="" xmlns:a16="http://schemas.microsoft.com/office/drawing/2014/main" id="{E4DBF9EE-0276-4D37-9E5F-5933755529B0}"/>
              </a:ext>
            </a:extLst>
          </p:cNvPr>
          <p:cNvSpPr/>
          <p:nvPr/>
        </p:nvSpPr>
        <p:spPr>
          <a:xfrm>
            <a:off x="6343650" y="1162735"/>
            <a:ext cx="5445033" cy="359341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k-KZ"/>
          </a:p>
        </p:txBody>
      </p:sp>
      <p:sp>
        <p:nvSpPr>
          <p:cNvPr id="84" name="Прямоугольник: скругленные углы 83">
            <a:extLst>
              <a:ext uri="{FF2B5EF4-FFF2-40B4-BE49-F238E27FC236}">
                <a16:creationId xmlns="" xmlns:a16="http://schemas.microsoft.com/office/drawing/2014/main" id="{B8714366-16CA-4C59-B96D-E584C559AF07}"/>
              </a:ext>
            </a:extLst>
          </p:cNvPr>
          <p:cNvSpPr/>
          <p:nvPr/>
        </p:nvSpPr>
        <p:spPr>
          <a:xfrm>
            <a:off x="8465326" y="983561"/>
            <a:ext cx="1520596" cy="268994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kk-KZ" b="1" dirty="0" smtClean="0">
                <a:solidFill>
                  <a:srgbClr val="4472C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2025 год</a:t>
            </a:r>
          </a:p>
          <a:p>
            <a:pPr algn="ctr">
              <a:defRPr/>
            </a:pPr>
            <a:r>
              <a:rPr lang="kk-KZ" b="1" dirty="0" smtClean="0">
                <a:solidFill>
                  <a:srgbClr val="4472C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(1 квартал)</a:t>
            </a:r>
            <a:endParaRPr lang="ru-RU" b="1" dirty="0">
              <a:solidFill>
                <a:srgbClr val="4472C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8" name="Прямая соединительная линия 17">
            <a:extLst>
              <a:ext uri="{FF2B5EF4-FFF2-40B4-BE49-F238E27FC236}">
                <a16:creationId xmlns="" xmlns:a16="http://schemas.microsoft.com/office/drawing/2014/main" id="{2682FB5F-BD03-4B3B-AE22-455E6F363D4E}"/>
              </a:ext>
            </a:extLst>
          </p:cNvPr>
          <p:cNvCxnSpPr>
            <a:cxnSpLocks/>
          </p:cNvCxnSpPr>
          <p:nvPr/>
        </p:nvCxnSpPr>
        <p:spPr>
          <a:xfrm>
            <a:off x="0" y="647006"/>
            <a:ext cx="12192845" cy="0"/>
          </a:xfrm>
          <a:prstGeom prst="line">
            <a:avLst/>
          </a:prstGeom>
          <a:ln w="2857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2" name="Группа 161">
            <a:extLst>
              <a:ext uri="{FF2B5EF4-FFF2-40B4-BE49-F238E27FC236}">
                <a16:creationId xmlns="" xmlns:a16="http://schemas.microsoft.com/office/drawing/2014/main" id="{9531A618-57AB-43EB-AB6A-BAA5D3A3E422}"/>
              </a:ext>
            </a:extLst>
          </p:cNvPr>
          <p:cNvGrpSpPr/>
          <p:nvPr/>
        </p:nvGrpSpPr>
        <p:grpSpPr>
          <a:xfrm>
            <a:off x="1329130" y="1564973"/>
            <a:ext cx="4520064" cy="400110"/>
            <a:chOff x="978282" y="4434515"/>
            <a:chExt cx="4520064" cy="400110"/>
          </a:xfrm>
        </p:grpSpPr>
        <p:sp>
          <p:nvSpPr>
            <p:cNvPr id="163" name="TextBox 101">
              <a:extLst>
                <a:ext uri="{FF2B5EF4-FFF2-40B4-BE49-F238E27FC236}">
                  <a16:creationId xmlns="" xmlns:a16="http://schemas.microsoft.com/office/drawing/2014/main" id="{B7AA9364-1EB7-41F9-840F-13EE40D8FD6A}"/>
                </a:ext>
              </a:extLst>
            </p:cNvPr>
            <p:cNvSpPr txBox="1"/>
            <p:nvPr/>
          </p:nvSpPr>
          <p:spPr>
            <a:xfrm>
              <a:off x="978282" y="4526848"/>
              <a:ext cx="330543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x-none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179388">
                <a:tabLst>
                  <a:tab pos="177800" algn="l"/>
                </a:tabLst>
              </a:pPr>
              <a:r>
                <a:rPr lang="ru-RU" sz="1400" b="1" dirty="0" smtClean="0">
                  <a:solidFill>
                    <a:srgbClr val="1F4E79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АО «</a:t>
              </a:r>
              <a:r>
                <a:rPr lang="kk-KZ" sz="1400" b="1" dirty="0" smtClean="0">
                  <a:solidFill>
                    <a:srgbClr val="1F4E79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Астана-Энергия</a:t>
              </a:r>
              <a:r>
                <a:rPr lang="en-US" sz="1400" b="1" dirty="0" smtClean="0">
                  <a:solidFill>
                    <a:srgbClr val="1F4E79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»</a:t>
              </a:r>
              <a:r>
                <a:rPr lang="kk-KZ" sz="1400" b="1" dirty="0" smtClean="0">
                  <a:solidFill>
                    <a:srgbClr val="1F4E79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ТЭЦ-1</a:t>
              </a:r>
              <a:r>
                <a:rPr lang="en-US" sz="1400" b="1" dirty="0" smtClean="0">
                  <a:solidFill>
                    <a:srgbClr val="1F4E79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endParaRPr lang="kk-KZ" sz="1400" b="1" dirty="0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64" name="TextBox 102">
              <a:extLst>
                <a:ext uri="{FF2B5EF4-FFF2-40B4-BE49-F238E27FC236}">
                  <a16:creationId xmlns="" xmlns:a16="http://schemas.microsoft.com/office/drawing/2014/main" id="{39E7F8F6-BC01-4E4E-AC79-E99A0ED52098}"/>
                </a:ext>
              </a:extLst>
            </p:cNvPr>
            <p:cNvSpPr txBox="1"/>
            <p:nvPr/>
          </p:nvSpPr>
          <p:spPr>
            <a:xfrm>
              <a:off x="4032823" y="4434515"/>
              <a:ext cx="146552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x-none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179388">
                <a:tabLst>
                  <a:tab pos="177800" algn="l"/>
                </a:tabLst>
              </a:pPr>
              <a:r>
                <a:rPr lang="kk-KZ" sz="2000" b="1" dirty="0" smtClean="0">
                  <a:solidFill>
                    <a:srgbClr val="00B05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0</a:t>
              </a:r>
              <a:endParaRPr lang="ru-RU" sz="20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pic>
        <p:nvPicPr>
          <p:cNvPr id="76" name="Picture 2" descr="Vantagens de investir em Segurança Ocupacional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7379" y="1520596"/>
            <a:ext cx="704849" cy="5711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7" name="TextBox 101">
            <a:extLst>
              <a:ext uri="{FF2B5EF4-FFF2-40B4-BE49-F238E27FC236}">
                <a16:creationId xmlns="" xmlns:a16="http://schemas.microsoft.com/office/drawing/2014/main" id="{B7AA9364-1EB7-41F9-840F-13EE40D8FD6A}"/>
              </a:ext>
            </a:extLst>
          </p:cNvPr>
          <p:cNvSpPr txBox="1"/>
          <p:nvPr/>
        </p:nvSpPr>
        <p:spPr>
          <a:xfrm>
            <a:off x="1329130" y="2564592"/>
            <a:ext cx="330543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x-non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179388">
              <a:tabLst>
                <a:tab pos="177800" algn="l"/>
              </a:tabLst>
            </a:pPr>
            <a:r>
              <a:rPr lang="ru-RU" sz="1400" b="1" dirty="0" smtClean="0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АО «</a:t>
            </a:r>
            <a:r>
              <a:rPr lang="kk-KZ" sz="1400" b="1" dirty="0" smtClean="0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Астана-Энергия</a:t>
            </a:r>
            <a:r>
              <a:rPr lang="en-US" sz="1400" b="1" dirty="0" smtClean="0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»</a:t>
            </a:r>
            <a:r>
              <a:rPr lang="kk-KZ" sz="1400" b="1" dirty="0" smtClean="0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ТЭЦ-2</a:t>
            </a:r>
            <a:r>
              <a:rPr lang="en-US" sz="1400" b="1" dirty="0" smtClean="0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kk-KZ" sz="1400" b="1" dirty="0">
              <a:solidFill>
                <a:srgbClr val="1F4E7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8" name="TextBox 101">
            <a:extLst>
              <a:ext uri="{FF2B5EF4-FFF2-40B4-BE49-F238E27FC236}">
                <a16:creationId xmlns="" xmlns:a16="http://schemas.microsoft.com/office/drawing/2014/main" id="{B7AA9364-1EB7-41F9-840F-13EE40D8FD6A}"/>
              </a:ext>
            </a:extLst>
          </p:cNvPr>
          <p:cNvSpPr txBox="1"/>
          <p:nvPr/>
        </p:nvSpPr>
        <p:spPr>
          <a:xfrm>
            <a:off x="1329130" y="3439763"/>
            <a:ext cx="330543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x-non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179388">
              <a:tabLst>
                <a:tab pos="177800" algn="l"/>
              </a:tabLst>
            </a:pPr>
            <a:r>
              <a:rPr lang="ru-RU" sz="1400" b="1" dirty="0" smtClean="0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АО «</a:t>
            </a:r>
            <a:r>
              <a:rPr lang="kk-KZ" sz="1400" b="1" dirty="0" smtClean="0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Астана-Энергия</a:t>
            </a:r>
            <a:r>
              <a:rPr lang="en-US" sz="1400" b="1" dirty="0" smtClean="0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»</a:t>
            </a:r>
            <a:r>
              <a:rPr lang="kk-KZ" sz="1400" b="1" dirty="0" smtClean="0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ТЭЦ-3</a:t>
            </a:r>
            <a:r>
              <a:rPr lang="en-US" sz="1400" b="1" dirty="0" smtClean="0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kk-KZ" sz="1400" b="1" dirty="0">
              <a:solidFill>
                <a:srgbClr val="1F4E7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9" name="Picture 2" descr="Vantagens de investir em Segurança Ocupacional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7380" y="2382495"/>
            <a:ext cx="704849" cy="5711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0" name="Picture 2" descr="Vantagens de investir em Segurança Ocupacional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7381" y="3308056"/>
            <a:ext cx="704849" cy="5711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1" name="TextBox 102">
            <a:extLst>
              <a:ext uri="{FF2B5EF4-FFF2-40B4-BE49-F238E27FC236}">
                <a16:creationId xmlns="" xmlns:a16="http://schemas.microsoft.com/office/drawing/2014/main" id="{39E7F8F6-BC01-4E4E-AC79-E99A0ED52098}"/>
              </a:ext>
            </a:extLst>
          </p:cNvPr>
          <p:cNvSpPr txBox="1"/>
          <p:nvPr/>
        </p:nvSpPr>
        <p:spPr>
          <a:xfrm>
            <a:off x="4359554" y="3393596"/>
            <a:ext cx="146552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x-non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179388">
              <a:tabLst>
                <a:tab pos="177800" algn="l"/>
              </a:tabLst>
            </a:pPr>
            <a:r>
              <a:rPr lang="kk-KZ" sz="2000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endParaRPr lang="ru-RU" sz="2000" b="1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5" name="Picture 2" descr="Vantagens de investir em Segurança Ocupacional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9677" y="1525598"/>
            <a:ext cx="704849" cy="5711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6" name="Picture 2" descr="Vantagens de investir em Segurança Ocupacional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38021" y="2382495"/>
            <a:ext cx="704849" cy="5711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7" name="Picture 2" descr="Vantagens de investir em Segurança Ocupacional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0604" y="3302965"/>
            <a:ext cx="704849" cy="5762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8" name="Группа 87">
            <a:extLst>
              <a:ext uri="{FF2B5EF4-FFF2-40B4-BE49-F238E27FC236}">
                <a16:creationId xmlns="" xmlns:a16="http://schemas.microsoft.com/office/drawing/2014/main" id="{9531A618-57AB-43EB-AB6A-BAA5D3A3E422}"/>
              </a:ext>
            </a:extLst>
          </p:cNvPr>
          <p:cNvGrpSpPr/>
          <p:nvPr/>
        </p:nvGrpSpPr>
        <p:grpSpPr>
          <a:xfrm>
            <a:off x="7145453" y="1555206"/>
            <a:ext cx="4504389" cy="400110"/>
            <a:chOff x="1168782" y="4434515"/>
            <a:chExt cx="4504389" cy="400110"/>
          </a:xfrm>
        </p:grpSpPr>
        <p:sp>
          <p:nvSpPr>
            <p:cNvPr id="89" name="TextBox 101">
              <a:extLst>
                <a:ext uri="{FF2B5EF4-FFF2-40B4-BE49-F238E27FC236}">
                  <a16:creationId xmlns="" xmlns:a16="http://schemas.microsoft.com/office/drawing/2014/main" id="{B7AA9364-1EB7-41F9-840F-13EE40D8FD6A}"/>
                </a:ext>
              </a:extLst>
            </p:cNvPr>
            <p:cNvSpPr txBox="1"/>
            <p:nvPr/>
          </p:nvSpPr>
          <p:spPr>
            <a:xfrm>
              <a:off x="1168782" y="4526848"/>
              <a:ext cx="330543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x-none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179388">
                <a:tabLst>
                  <a:tab pos="177800" algn="l"/>
                </a:tabLst>
              </a:pPr>
              <a:r>
                <a:rPr lang="ru-RU" sz="1400" b="1" dirty="0" smtClean="0">
                  <a:solidFill>
                    <a:srgbClr val="1F4E79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АО «</a:t>
              </a:r>
              <a:r>
                <a:rPr lang="kk-KZ" sz="1400" b="1" dirty="0" smtClean="0">
                  <a:solidFill>
                    <a:srgbClr val="1F4E79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Астана-Энергия</a:t>
              </a:r>
              <a:r>
                <a:rPr lang="en-US" sz="1400" b="1" dirty="0" smtClean="0">
                  <a:solidFill>
                    <a:srgbClr val="1F4E79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»</a:t>
              </a:r>
              <a:r>
                <a:rPr lang="kk-KZ" sz="1400" b="1" dirty="0" smtClean="0">
                  <a:solidFill>
                    <a:srgbClr val="1F4E79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ТЭЦ-1</a:t>
              </a:r>
              <a:r>
                <a:rPr lang="en-US" sz="1400" b="1" dirty="0" smtClean="0">
                  <a:solidFill>
                    <a:srgbClr val="1F4E79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endParaRPr lang="kk-KZ" sz="1400" b="1" dirty="0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0" name="TextBox 102">
              <a:extLst>
                <a:ext uri="{FF2B5EF4-FFF2-40B4-BE49-F238E27FC236}">
                  <a16:creationId xmlns="" xmlns:a16="http://schemas.microsoft.com/office/drawing/2014/main" id="{39E7F8F6-BC01-4E4E-AC79-E99A0ED52098}"/>
                </a:ext>
              </a:extLst>
            </p:cNvPr>
            <p:cNvSpPr txBox="1"/>
            <p:nvPr/>
          </p:nvSpPr>
          <p:spPr>
            <a:xfrm>
              <a:off x="4207648" y="4434515"/>
              <a:ext cx="146552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x-none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179388">
                <a:tabLst>
                  <a:tab pos="177800" algn="l"/>
                </a:tabLst>
              </a:pPr>
              <a:r>
                <a:rPr lang="kk-KZ" sz="2000" b="1" dirty="0" smtClean="0">
                  <a:solidFill>
                    <a:srgbClr val="00B05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</a:t>
              </a:r>
              <a:endParaRPr lang="ru-RU" sz="20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95" name="Группа 94">
            <a:extLst>
              <a:ext uri="{FF2B5EF4-FFF2-40B4-BE49-F238E27FC236}">
                <a16:creationId xmlns="" xmlns:a16="http://schemas.microsoft.com/office/drawing/2014/main" id="{9531A618-57AB-43EB-AB6A-BAA5D3A3E422}"/>
              </a:ext>
            </a:extLst>
          </p:cNvPr>
          <p:cNvGrpSpPr/>
          <p:nvPr/>
        </p:nvGrpSpPr>
        <p:grpSpPr>
          <a:xfrm>
            <a:off x="7142870" y="2448968"/>
            <a:ext cx="4504389" cy="423401"/>
            <a:chOff x="1146844" y="4421466"/>
            <a:chExt cx="4504389" cy="423401"/>
          </a:xfrm>
        </p:grpSpPr>
        <p:sp>
          <p:nvSpPr>
            <p:cNvPr id="96" name="TextBox 101">
              <a:extLst>
                <a:ext uri="{FF2B5EF4-FFF2-40B4-BE49-F238E27FC236}">
                  <a16:creationId xmlns="" xmlns:a16="http://schemas.microsoft.com/office/drawing/2014/main" id="{B7AA9364-1EB7-41F9-840F-13EE40D8FD6A}"/>
                </a:ext>
              </a:extLst>
            </p:cNvPr>
            <p:cNvSpPr txBox="1"/>
            <p:nvPr/>
          </p:nvSpPr>
          <p:spPr>
            <a:xfrm>
              <a:off x="1146844" y="4537090"/>
              <a:ext cx="330543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x-none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179388">
                <a:tabLst>
                  <a:tab pos="177800" algn="l"/>
                </a:tabLst>
              </a:pPr>
              <a:r>
                <a:rPr lang="ru-RU" sz="1400" b="1" dirty="0" smtClean="0">
                  <a:solidFill>
                    <a:srgbClr val="1F4E79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АО «</a:t>
              </a:r>
              <a:r>
                <a:rPr lang="kk-KZ" sz="1400" b="1" dirty="0" smtClean="0">
                  <a:solidFill>
                    <a:srgbClr val="1F4E79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Астана-Энергия</a:t>
              </a:r>
              <a:r>
                <a:rPr lang="en-US" sz="1400" b="1" dirty="0" smtClean="0">
                  <a:solidFill>
                    <a:srgbClr val="1F4E79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»</a:t>
              </a:r>
              <a:r>
                <a:rPr lang="kk-KZ" sz="1400" b="1" dirty="0" smtClean="0">
                  <a:solidFill>
                    <a:srgbClr val="1F4E79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ТЭЦ-2</a:t>
              </a:r>
              <a:r>
                <a:rPr lang="en-US" sz="1400" b="1" dirty="0" smtClean="0">
                  <a:solidFill>
                    <a:srgbClr val="1F4E79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endParaRPr lang="kk-KZ" sz="1400" b="1" dirty="0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7" name="TextBox 102">
              <a:extLst>
                <a:ext uri="{FF2B5EF4-FFF2-40B4-BE49-F238E27FC236}">
                  <a16:creationId xmlns="" xmlns:a16="http://schemas.microsoft.com/office/drawing/2014/main" id="{39E7F8F6-BC01-4E4E-AC79-E99A0ED52098}"/>
                </a:ext>
              </a:extLst>
            </p:cNvPr>
            <p:cNvSpPr txBox="1"/>
            <p:nvPr/>
          </p:nvSpPr>
          <p:spPr>
            <a:xfrm>
              <a:off x="4185710" y="4421466"/>
              <a:ext cx="146552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x-none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179388">
                <a:tabLst>
                  <a:tab pos="177800" algn="l"/>
                </a:tabLst>
              </a:pPr>
              <a:r>
                <a:rPr lang="kk-KZ" sz="2000" b="1" dirty="0" smtClean="0">
                  <a:solidFill>
                    <a:srgbClr val="00B05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6</a:t>
              </a:r>
              <a:endParaRPr lang="ru-RU" sz="20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00" name="Группа 99">
            <a:extLst>
              <a:ext uri="{FF2B5EF4-FFF2-40B4-BE49-F238E27FC236}">
                <a16:creationId xmlns="" xmlns:a16="http://schemas.microsoft.com/office/drawing/2014/main" id="{9531A618-57AB-43EB-AB6A-BAA5D3A3E422}"/>
              </a:ext>
            </a:extLst>
          </p:cNvPr>
          <p:cNvGrpSpPr/>
          <p:nvPr/>
        </p:nvGrpSpPr>
        <p:grpSpPr>
          <a:xfrm>
            <a:off x="7135048" y="3336899"/>
            <a:ext cx="4329564" cy="400110"/>
            <a:chOff x="1168782" y="4434515"/>
            <a:chExt cx="4329564" cy="400110"/>
          </a:xfrm>
        </p:grpSpPr>
        <p:sp>
          <p:nvSpPr>
            <p:cNvPr id="101" name="TextBox 101">
              <a:extLst>
                <a:ext uri="{FF2B5EF4-FFF2-40B4-BE49-F238E27FC236}">
                  <a16:creationId xmlns="" xmlns:a16="http://schemas.microsoft.com/office/drawing/2014/main" id="{B7AA9364-1EB7-41F9-840F-13EE40D8FD6A}"/>
                </a:ext>
              </a:extLst>
            </p:cNvPr>
            <p:cNvSpPr txBox="1"/>
            <p:nvPr/>
          </p:nvSpPr>
          <p:spPr>
            <a:xfrm>
              <a:off x="1168782" y="4526847"/>
              <a:ext cx="330543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x-none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179388">
                <a:tabLst>
                  <a:tab pos="177800" algn="l"/>
                </a:tabLst>
              </a:pPr>
              <a:r>
                <a:rPr lang="ru-RU" sz="1400" b="1" dirty="0" smtClean="0">
                  <a:solidFill>
                    <a:srgbClr val="1F4E79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АО «</a:t>
              </a:r>
              <a:r>
                <a:rPr lang="kk-KZ" sz="1400" b="1" dirty="0" smtClean="0">
                  <a:solidFill>
                    <a:srgbClr val="1F4E79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Астана-Энергия</a:t>
              </a:r>
              <a:r>
                <a:rPr lang="en-US" sz="1400" b="1" dirty="0" smtClean="0">
                  <a:solidFill>
                    <a:srgbClr val="1F4E79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»</a:t>
              </a:r>
              <a:r>
                <a:rPr lang="kk-KZ" sz="1400" b="1" dirty="0" smtClean="0">
                  <a:solidFill>
                    <a:srgbClr val="1F4E79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ТЭЦ-3</a:t>
              </a:r>
              <a:r>
                <a:rPr lang="en-US" sz="1400" b="1" dirty="0" smtClean="0">
                  <a:solidFill>
                    <a:srgbClr val="1F4E79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endParaRPr lang="kk-KZ" sz="1400" b="1" dirty="0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02" name="TextBox 102">
              <a:extLst>
                <a:ext uri="{FF2B5EF4-FFF2-40B4-BE49-F238E27FC236}">
                  <a16:creationId xmlns="" xmlns:a16="http://schemas.microsoft.com/office/drawing/2014/main" id="{39E7F8F6-BC01-4E4E-AC79-E99A0ED52098}"/>
                </a:ext>
              </a:extLst>
            </p:cNvPr>
            <p:cNvSpPr txBox="1"/>
            <p:nvPr/>
          </p:nvSpPr>
          <p:spPr>
            <a:xfrm>
              <a:off x="4403284" y="4434515"/>
              <a:ext cx="109506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x-none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179388">
                <a:tabLst>
                  <a:tab pos="177800" algn="l"/>
                </a:tabLst>
              </a:pPr>
              <a:r>
                <a:rPr lang="kk-KZ" sz="2000" b="1" dirty="0" smtClean="0">
                  <a:solidFill>
                    <a:srgbClr val="00B05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0</a:t>
              </a:r>
              <a:endParaRPr lang="ru-RU" sz="20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11" name="Группа 110">
            <a:extLst>
              <a:ext uri="{FF2B5EF4-FFF2-40B4-BE49-F238E27FC236}">
                <a16:creationId xmlns="" xmlns:a16="http://schemas.microsoft.com/office/drawing/2014/main" id="{55655ACA-E805-452C-9599-A8B2A73C7033}"/>
              </a:ext>
            </a:extLst>
          </p:cNvPr>
          <p:cNvGrpSpPr/>
          <p:nvPr/>
        </p:nvGrpSpPr>
        <p:grpSpPr>
          <a:xfrm>
            <a:off x="1711315" y="4317296"/>
            <a:ext cx="4050263" cy="400110"/>
            <a:chOff x="684275" y="4351747"/>
            <a:chExt cx="4782078" cy="400110"/>
          </a:xfrm>
        </p:grpSpPr>
        <p:sp>
          <p:nvSpPr>
            <p:cNvPr id="112" name="TextBox 111">
              <a:extLst>
                <a:ext uri="{FF2B5EF4-FFF2-40B4-BE49-F238E27FC236}">
                  <a16:creationId xmlns="" xmlns:a16="http://schemas.microsoft.com/office/drawing/2014/main" id="{3761B48E-264C-4B83-9318-7DB8833E9A8F}"/>
                </a:ext>
              </a:extLst>
            </p:cNvPr>
            <p:cNvSpPr txBox="1"/>
            <p:nvPr/>
          </p:nvSpPr>
          <p:spPr>
            <a:xfrm>
              <a:off x="684275" y="4351747"/>
              <a:ext cx="3451431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179388">
                <a:tabLst>
                  <a:tab pos="177800" algn="l"/>
                </a:tabLst>
              </a:pPr>
              <a:r>
                <a:rPr lang="ru-RU" sz="2000" b="1" dirty="0">
                  <a:solidFill>
                    <a:srgbClr val="1F4E79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ИТОГО</a:t>
              </a:r>
              <a:endParaRPr lang="ru-RU" sz="1050" dirty="0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13" name="TextBox 112">
              <a:extLst>
                <a:ext uri="{FF2B5EF4-FFF2-40B4-BE49-F238E27FC236}">
                  <a16:creationId xmlns="" xmlns:a16="http://schemas.microsoft.com/office/drawing/2014/main" id="{1CFEA7EE-537D-4720-98C0-CAD7CABEDCA2}"/>
                </a:ext>
              </a:extLst>
            </p:cNvPr>
            <p:cNvSpPr txBox="1"/>
            <p:nvPr/>
          </p:nvSpPr>
          <p:spPr>
            <a:xfrm>
              <a:off x="3724192" y="4351747"/>
              <a:ext cx="1742161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179388">
                <a:tabLst>
                  <a:tab pos="177800" algn="l"/>
                </a:tabLst>
              </a:pPr>
              <a:r>
                <a:rPr lang="ru-RU" sz="2000" b="1" dirty="0" smtClean="0">
                  <a:solidFill>
                    <a:srgbClr val="00B05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16</a:t>
              </a:r>
              <a:endParaRPr lang="ru-RU" sz="20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14" name="Группа 113">
            <a:extLst>
              <a:ext uri="{FF2B5EF4-FFF2-40B4-BE49-F238E27FC236}">
                <a16:creationId xmlns="" xmlns:a16="http://schemas.microsoft.com/office/drawing/2014/main" id="{55655ACA-E805-452C-9599-A8B2A73C7033}"/>
              </a:ext>
            </a:extLst>
          </p:cNvPr>
          <p:cNvGrpSpPr/>
          <p:nvPr/>
        </p:nvGrpSpPr>
        <p:grpSpPr>
          <a:xfrm>
            <a:off x="7592132" y="4308329"/>
            <a:ext cx="4055127" cy="426825"/>
            <a:chOff x="637843" y="4368437"/>
            <a:chExt cx="4787822" cy="426825"/>
          </a:xfrm>
        </p:grpSpPr>
        <p:sp>
          <p:nvSpPr>
            <p:cNvPr id="119" name="TextBox 118">
              <a:extLst>
                <a:ext uri="{FF2B5EF4-FFF2-40B4-BE49-F238E27FC236}">
                  <a16:creationId xmlns="" xmlns:a16="http://schemas.microsoft.com/office/drawing/2014/main" id="{3761B48E-264C-4B83-9318-7DB8833E9A8F}"/>
                </a:ext>
              </a:extLst>
            </p:cNvPr>
            <p:cNvSpPr txBox="1"/>
            <p:nvPr/>
          </p:nvSpPr>
          <p:spPr>
            <a:xfrm>
              <a:off x="637843" y="4395152"/>
              <a:ext cx="3451431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179388">
                <a:tabLst>
                  <a:tab pos="177800" algn="l"/>
                </a:tabLst>
              </a:pPr>
              <a:r>
                <a:rPr lang="ru-RU" sz="2000" b="1" dirty="0">
                  <a:solidFill>
                    <a:srgbClr val="1F4E79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ИТОГО</a:t>
              </a:r>
              <a:endParaRPr lang="ru-RU" sz="1050" dirty="0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20" name="TextBox 119">
              <a:extLst>
                <a:ext uri="{FF2B5EF4-FFF2-40B4-BE49-F238E27FC236}">
                  <a16:creationId xmlns="" xmlns:a16="http://schemas.microsoft.com/office/drawing/2014/main" id="{1CFEA7EE-537D-4720-98C0-CAD7CABEDCA2}"/>
                </a:ext>
              </a:extLst>
            </p:cNvPr>
            <p:cNvSpPr txBox="1"/>
            <p:nvPr/>
          </p:nvSpPr>
          <p:spPr>
            <a:xfrm>
              <a:off x="3683504" y="4368437"/>
              <a:ext cx="1742161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179388">
                <a:tabLst>
                  <a:tab pos="177800" algn="l"/>
                </a:tabLst>
              </a:pPr>
              <a:r>
                <a:rPr lang="ru-RU" sz="2000" b="1" dirty="0" smtClean="0">
                  <a:solidFill>
                    <a:srgbClr val="00B05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7</a:t>
              </a:r>
              <a:endParaRPr lang="ru-RU" sz="20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pic>
        <p:nvPicPr>
          <p:cNvPr id="121" name="Picture 6" descr="Стрелка вверх обои - 56 фото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V="1">
            <a:off x="5678604" y="4219817"/>
            <a:ext cx="570555" cy="5363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127844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TextBox 82"/>
          <p:cNvSpPr txBox="1"/>
          <p:nvPr/>
        </p:nvSpPr>
        <p:spPr>
          <a:xfrm>
            <a:off x="7510412" y="3302374"/>
            <a:ext cx="468142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2000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план               </a:t>
            </a:r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ru-RU" sz="20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r>
              <a:rPr lang="kk-KZ" sz="2000" b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ед </a:t>
            </a:r>
            <a:endParaRPr lang="kk-KZ" sz="2000" b="1" dirty="0" smtClean="0">
              <a:solidFill>
                <a:srgbClr val="002060"/>
              </a:solidFill>
            </a:endParaRPr>
          </a:p>
        </p:txBody>
      </p:sp>
      <p:sp>
        <p:nvSpPr>
          <p:cNvPr id="27" name="Прямоугольник 26">
            <a:extLst>
              <a:ext uri="{FF2B5EF4-FFF2-40B4-BE49-F238E27FC236}">
                <a16:creationId xmlns="" xmlns:a16="http://schemas.microsoft.com/office/drawing/2014/main" id="{A59E695E-A8C6-4300-A50B-13339A072A06}"/>
              </a:ext>
            </a:extLst>
          </p:cNvPr>
          <p:cNvSpPr/>
          <p:nvPr/>
        </p:nvSpPr>
        <p:spPr>
          <a:xfrm>
            <a:off x="160" y="91"/>
            <a:ext cx="12191840" cy="539209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 sz="1788"/>
          </a:p>
        </p:txBody>
      </p:sp>
      <p:sp>
        <p:nvSpPr>
          <p:cNvPr id="32" name="Прямоугольник 31"/>
          <p:cNvSpPr/>
          <p:nvPr/>
        </p:nvSpPr>
        <p:spPr>
          <a:xfrm>
            <a:off x="2484870" y="40978"/>
            <a:ext cx="7222426" cy="49436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defTabSz="642743">
              <a:lnSpc>
                <a:spcPct val="120000"/>
              </a:lnSpc>
              <a:defRPr/>
            </a:pPr>
            <a:r>
              <a:rPr lang="ru-RU" sz="2177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ПРОВЕДЕНИЕ РЕМОНТНОЙ КАМПАНИИ Г. АСТАНА</a:t>
            </a:r>
            <a:endParaRPr lang="ru-RU" sz="2177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4" name="Рисунок 63"/>
          <p:cNvPicPr>
            <a:picLocks noChangeAspect="1"/>
          </p:cNvPicPr>
          <p:nvPr/>
        </p:nvPicPr>
        <p:blipFill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4207" y="2005275"/>
            <a:ext cx="1182844" cy="1282670"/>
          </a:xfrm>
          <a:prstGeom prst="rect">
            <a:avLst/>
          </a:prstGeom>
        </p:spPr>
      </p:pic>
      <p:sp>
        <p:nvSpPr>
          <p:cNvPr id="71" name="Прямоугольник 70"/>
          <p:cNvSpPr/>
          <p:nvPr/>
        </p:nvSpPr>
        <p:spPr>
          <a:xfrm>
            <a:off x="1428750" y="3752693"/>
            <a:ext cx="289932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ТУРБИНЫ</a:t>
            </a:r>
            <a:endParaRPr lang="ru-RU" sz="2000" b="1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ea typeface="Tahoma" pitchFamily="34" charset="0"/>
              <a:cs typeface="Arial" panose="020B0604020202020204" pitchFamily="34" charset="0"/>
            </a:endParaRPr>
          </a:p>
        </p:txBody>
      </p:sp>
      <p:sp>
        <p:nvSpPr>
          <p:cNvPr id="72" name="Прямоугольник 71"/>
          <p:cNvSpPr/>
          <p:nvPr/>
        </p:nvSpPr>
        <p:spPr>
          <a:xfrm>
            <a:off x="1524224" y="1371614"/>
            <a:ext cx="289932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КОТЛЫ</a:t>
            </a:r>
            <a:endParaRPr lang="ru-RU" sz="2000" b="1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ea typeface="Tahoma" pitchFamily="34" charset="0"/>
              <a:cs typeface="Arial" panose="020B0604020202020204" pitchFamily="34" charset="0"/>
            </a:endParaRPr>
          </a:p>
        </p:txBody>
      </p:sp>
      <p:pic>
        <p:nvPicPr>
          <p:cNvPr id="74" name="Рисунок 73"/>
          <p:cNvPicPr>
            <a:picLocks noChangeAspect="1"/>
          </p:cNvPicPr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4207" y="4406901"/>
            <a:ext cx="1182844" cy="1193800"/>
          </a:xfrm>
          <a:prstGeom prst="rect">
            <a:avLst/>
          </a:prstGeom>
        </p:spPr>
      </p:pic>
      <p:sp>
        <p:nvSpPr>
          <p:cNvPr id="75" name="Прямоугольник 74"/>
          <p:cNvSpPr/>
          <p:nvPr/>
        </p:nvSpPr>
        <p:spPr>
          <a:xfrm>
            <a:off x="7527721" y="1476064"/>
            <a:ext cx="4340429" cy="400110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ЛИНИИ ЭЛЕКТРОПЕРЕДАЧИ</a:t>
            </a:r>
            <a:endParaRPr lang="ru-RU" sz="2000" b="1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ea typeface="Tahoma" pitchFamily="34" charset="0"/>
              <a:cs typeface="Arial" panose="020B0604020202020204" pitchFamily="34" charset="0"/>
            </a:endParaRPr>
          </a:p>
        </p:txBody>
      </p:sp>
      <p:sp>
        <p:nvSpPr>
          <p:cNvPr id="76" name="TextBox 75"/>
          <p:cNvSpPr txBox="1"/>
          <p:nvPr/>
        </p:nvSpPr>
        <p:spPr>
          <a:xfrm>
            <a:off x="7527721" y="2030586"/>
            <a:ext cx="434043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1074738" algn="l"/>
              </a:tabLst>
            </a:pPr>
            <a:r>
              <a:rPr lang="kk-KZ" sz="2000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план         </a:t>
            </a:r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</a:t>
            </a:r>
            <a:r>
              <a:rPr lang="kk-KZ" sz="2000" b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288,791 км</a:t>
            </a:r>
            <a:endParaRPr lang="kk-KZ" sz="2000" b="1" dirty="0">
              <a:solidFill>
                <a:srgbClr val="3880C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tabLst>
                <a:tab pos="1074738" algn="l"/>
              </a:tabLst>
            </a:pPr>
            <a:endParaRPr lang="kk-KZ" sz="2000" b="1" dirty="0" smtClean="0">
              <a:solidFill>
                <a:srgbClr val="3880C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7" name="Рисунок 76"/>
          <p:cNvPicPr>
            <a:picLocks noChangeAspect="1"/>
          </p:cNvPicPr>
          <p:nvPr/>
        </p:nvPicPr>
        <p:blipFill>
          <a:blip r:embed="rId4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02419" y="1494529"/>
            <a:ext cx="1307993" cy="1408771"/>
          </a:xfrm>
          <a:prstGeom prst="rect">
            <a:avLst/>
          </a:prstGeom>
        </p:spPr>
      </p:pic>
      <p:sp>
        <p:nvSpPr>
          <p:cNvPr id="78" name="Прямоугольник 77"/>
          <p:cNvSpPr/>
          <p:nvPr/>
        </p:nvSpPr>
        <p:spPr>
          <a:xfrm>
            <a:off x="7527721" y="2932116"/>
            <a:ext cx="4340429" cy="400110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ПОДСТАНЦИИ</a:t>
            </a:r>
            <a:endParaRPr lang="ru-RU" sz="2000" b="1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ea typeface="Tahoma" pitchFamily="34" charset="0"/>
              <a:cs typeface="Arial" panose="020B0604020202020204" pitchFamily="34" charset="0"/>
            </a:endParaRPr>
          </a:p>
        </p:txBody>
      </p:sp>
      <p:pic>
        <p:nvPicPr>
          <p:cNvPr id="82" name="Рисунок 81"/>
          <p:cNvPicPr>
            <a:picLocks noChangeAspect="1"/>
          </p:cNvPicPr>
          <p:nvPr/>
        </p:nvPicPr>
        <p:blipFill>
          <a:blip r:embed="rId5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rightnessContrast bright="4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85108" y="3054320"/>
            <a:ext cx="1342613" cy="1437963"/>
          </a:xfrm>
          <a:prstGeom prst="rect">
            <a:avLst/>
          </a:prstGeom>
          <a:effectLst>
            <a:glow>
              <a:schemeClr val="accent1">
                <a:alpha val="41000"/>
              </a:schemeClr>
            </a:glow>
          </a:effectLst>
        </p:spPr>
      </p:pic>
      <p:sp>
        <p:nvSpPr>
          <p:cNvPr id="84" name="Прямоугольник 83"/>
          <p:cNvSpPr/>
          <p:nvPr/>
        </p:nvSpPr>
        <p:spPr>
          <a:xfrm>
            <a:off x="93076" y="860368"/>
            <a:ext cx="5761624" cy="400110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bg1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ЭЛЕКТРИЧЕСКИЕ СТАНЦИИ </a:t>
            </a:r>
            <a:endParaRPr lang="ru-RU" sz="2000" b="1" dirty="0">
              <a:solidFill>
                <a:schemeClr val="bg1"/>
              </a:solidFill>
              <a:latin typeface="Arial" panose="020B0604020202020204" pitchFamily="34" charset="0"/>
              <a:ea typeface="Tahoma" pitchFamily="34" charset="0"/>
              <a:cs typeface="Arial" panose="020B0604020202020204" pitchFamily="34" charset="0"/>
            </a:endParaRPr>
          </a:p>
        </p:txBody>
      </p:sp>
      <p:sp>
        <p:nvSpPr>
          <p:cNvPr id="85" name="Прямоугольник 84"/>
          <p:cNvSpPr/>
          <p:nvPr/>
        </p:nvSpPr>
        <p:spPr>
          <a:xfrm>
            <a:off x="6199487" y="859393"/>
            <a:ext cx="5761624" cy="400110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bg1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ЭЛЕКТРИЧЕСКИЕ И ТЕПЛОВЫЕ СЕТИ </a:t>
            </a:r>
            <a:endParaRPr lang="ru-RU" sz="2000" b="1" dirty="0">
              <a:solidFill>
                <a:schemeClr val="bg1"/>
              </a:solidFill>
              <a:latin typeface="Arial" panose="020B0604020202020204" pitchFamily="34" charset="0"/>
              <a:ea typeface="Tahoma" pitchFamily="34" charset="0"/>
              <a:cs typeface="Arial" panose="020B0604020202020204" pitchFamily="34" charset="0"/>
            </a:endParaRPr>
          </a:p>
        </p:txBody>
      </p:sp>
      <p:sp>
        <p:nvSpPr>
          <p:cNvPr id="26" name="object 32"/>
          <p:cNvSpPr/>
          <p:nvPr/>
        </p:nvSpPr>
        <p:spPr>
          <a:xfrm>
            <a:off x="6280857" y="4882306"/>
            <a:ext cx="1151113" cy="997323"/>
          </a:xfrm>
          <a:custGeom>
            <a:avLst/>
            <a:gdLst/>
            <a:ahLst/>
            <a:cxnLst/>
            <a:rect l="l" t="t" r="r" b="b"/>
            <a:pathLst>
              <a:path w="1271904" h="1065529">
                <a:moveTo>
                  <a:pt x="123101" y="758698"/>
                </a:moveTo>
                <a:lnTo>
                  <a:pt x="82067" y="758698"/>
                </a:lnTo>
                <a:lnTo>
                  <a:pt x="82067" y="799731"/>
                </a:lnTo>
                <a:lnTo>
                  <a:pt x="123101" y="799731"/>
                </a:lnTo>
                <a:lnTo>
                  <a:pt x="123101" y="758698"/>
                </a:lnTo>
                <a:close/>
              </a:path>
              <a:path w="1271904" h="1065529">
                <a:moveTo>
                  <a:pt x="747699" y="941273"/>
                </a:moveTo>
                <a:lnTo>
                  <a:pt x="729361" y="904557"/>
                </a:lnTo>
                <a:lnTo>
                  <a:pt x="706818" y="912799"/>
                </a:lnTo>
                <a:lnTo>
                  <a:pt x="683615" y="918616"/>
                </a:lnTo>
                <a:lnTo>
                  <a:pt x="659917" y="921969"/>
                </a:lnTo>
                <a:lnTo>
                  <a:pt x="635952" y="922807"/>
                </a:lnTo>
                <a:lnTo>
                  <a:pt x="611962" y="921854"/>
                </a:lnTo>
                <a:lnTo>
                  <a:pt x="588264" y="918425"/>
                </a:lnTo>
                <a:lnTo>
                  <a:pt x="565035" y="912583"/>
                </a:lnTo>
                <a:lnTo>
                  <a:pt x="542493" y="904354"/>
                </a:lnTo>
                <a:lnTo>
                  <a:pt x="524217" y="941273"/>
                </a:lnTo>
                <a:lnTo>
                  <a:pt x="551116" y="951382"/>
                </a:lnTo>
                <a:lnTo>
                  <a:pt x="578866" y="958545"/>
                </a:lnTo>
                <a:lnTo>
                  <a:pt x="607225" y="962723"/>
                </a:lnTo>
                <a:lnTo>
                  <a:pt x="635952" y="963841"/>
                </a:lnTo>
                <a:lnTo>
                  <a:pt x="664667" y="962723"/>
                </a:lnTo>
                <a:lnTo>
                  <a:pt x="693026" y="958545"/>
                </a:lnTo>
                <a:lnTo>
                  <a:pt x="720775" y="951382"/>
                </a:lnTo>
                <a:lnTo>
                  <a:pt x="747699" y="941273"/>
                </a:lnTo>
                <a:close/>
              </a:path>
              <a:path w="1271904" h="1065529">
                <a:moveTo>
                  <a:pt x="1189837" y="758698"/>
                </a:moveTo>
                <a:lnTo>
                  <a:pt x="1107782" y="758698"/>
                </a:lnTo>
                <a:lnTo>
                  <a:pt x="1107782" y="799731"/>
                </a:lnTo>
                <a:lnTo>
                  <a:pt x="1189837" y="799731"/>
                </a:lnTo>
                <a:lnTo>
                  <a:pt x="1189837" y="758698"/>
                </a:lnTo>
                <a:close/>
              </a:path>
              <a:path w="1271904" h="1065529">
                <a:moveTo>
                  <a:pt x="1271892" y="697230"/>
                </a:moveTo>
                <a:lnTo>
                  <a:pt x="1270279" y="689610"/>
                </a:lnTo>
                <a:lnTo>
                  <a:pt x="1265885" y="683260"/>
                </a:lnTo>
                <a:lnTo>
                  <a:pt x="1259357" y="679450"/>
                </a:lnTo>
                <a:lnTo>
                  <a:pt x="1251381" y="676910"/>
                </a:lnTo>
                <a:lnTo>
                  <a:pt x="1230858" y="676910"/>
                </a:lnTo>
                <a:lnTo>
                  <a:pt x="1230858" y="718820"/>
                </a:lnTo>
                <a:lnTo>
                  <a:pt x="1230858" y="963930"/>
                </a:lnTo>
                <a:lnTo>
                  <a:pt x="1066749" y="963930"/>
                </a:lnTo>
                <a:lnTo>
                  <a:pt x="1066749" y="718820"/>
                </a:lnTo>
                <a:lnTo>
                  <a:pt x="1230858" y="718820"/>
                </a:lnTo>
                <a:lnTo>
                  <a:pt x="1230858" y="676910"/>
                </a:lnTo>
                <a:lnTo>
                  <a:pt x="1063879" y="676910"/>
                </a:lnTo>
                <a:lnTo>
                  <a:pt x="1054087" y="656590"/>
                </a:lnTo>
                <a:lnTo>
                  <a:pt x="1049807" y="647700"/>
                </a:lnTo>
                <a:lnTo>
                  <a:pt x="1026439" y="627380"/>
                </a:lnTo>
                <a:lnTo>
                  <a:pt x="1025715" y="627138"/>
                </a:lnTo>
                <a:lnTo>
                  <a:pt x="1025715" y="697230"/>
                </a:lnTo>
                <a:lnTo>
                  <a:pt x="1025715" y="985520"/>
                </a:lnTo>
                <a:lnTo>
                  <a:pt x="1022489" y="1000760"/>
                </a:lnTo>
                <a:lnTo>
                  <a:pt x="1013701" y="1013460"/>
                </a:lnTo>
                <a:lnTo>
                  <a:pt x="1000658" y="1022350"/>
                </a:lnTo>
                <a:lnTo>
                  <a:pt x="984694" y="1026160"/>
                </a:lnTo>
                <a:lnTo>
                  <a:pt x="968717" y="1022350"/>
                </a:lnTo>
                <a:lnTo>
                  <a:pt x="955687" y="1013460"/>
                </a:lnTo>
                <a:lnTo>
                  <a:pt x="946886" y="1000760"/>
                </a:lnTo>
                <a:lnTo>
                  <a:pt x="943673" y="985520"/>
                </a:lnTo>
                <a:lnTo>
                  <a:pt x="943673" y="963930"/>
                </a:lnTo>
                <a:lnTo>
                  <a:pt x="943673" y="718820"/>
                </a:lnTo>
                <a:lnTo>
                  <a:pt x="943673" y="697230"/>
                </a:lnTo>
                <a:lnTo>
                  <a:pt x="946886" y="681990"/>
                </a:lnTo>
                <a:lnTo>
                  <a:pt x="950404" y="676910"/>
                </a:lnTo>
                <a:lnTo>
                  <a:pt x="955687" y="669290"/>
                </a:lnTo>
                <a:lnTo>
                  <a:pt x="968717" y="660400"/>
                </a:lnTo>
                <a:lnTo>
                  <a:pt x="984694" y="656590"/>
                </a:lnTo>
                <a:lnTo>
                  <a:pt x="1000658" y="660400"/>
                </a:lnTo>
                <a:lnTo>
                  <a:pt x="1013688" y="669290"/>
                </a:lnTo>
                <a:lnTo>
                  <a:pt x="1022489" y="681990"/>
                </a:lnTo>
                <a:lnTo>
                  <a:pt x="1025715" y="697230"/>
                </a:lnTo>
                <a:lnTo>
                  <a:pt x="1025715" y="627138"/>
                </a:lnTo>
                <a:lnTo>
                  <a:pt x="996950" y="617220"/>
                </a:lnTo>
                <a:lnTo>
                  <a:pt x="964552" y="618490"/>
                </a:lnTo>
                <a:lnTo>
                  <a:pt x="944118" y="626110"/>
                </a:lnTo>
                <a:lnTo>
                  <a:pt x="926909" y="640080"/>
                </a:lnTo>
                <a:lnTo>
                  <a:pt x="913765" y="656590"/>
                </a:lnTo>
                <a:lnTo>
                  <a:pt x="905510" y="676910"/>
                </a:lnTo>
                <a:lnTo>
                  <a:pt x="902639" y="676910"/>
                </a:lnTo>
                <a:lnTo>
                  <a:pt x="902639" y="718820"/>
                </a:lnTo>
                <a:lnTo>
                  <a:pt x="902639" y="963930"/>
                </a:lnTo>
                <a:lnTo>
                  <a:pt x="820585" y="963930"/>
                </a:lnTo>
                <a:lnTo>
                  <a:pt x="820585" y="718820"/>
                </a:lnTo>
                <a:lnTo>
                  <a:pt x="902639" y="718820"/>
                </a:lnTo>
                <a:lnTo>
                  <a:pt x="902639" y="676910"/>
                </a:lnTo>
                <a:lnTo>
                  <a:pt x="820585" y="676910"/>
                </a:lnTo>
                <a:lnTo>
                  <a:pt x="820585" y="615950"/>
                </a:lnTo>
                <a:lnTo>
                  <a:pt x="820585" y="613410"/>
                </a:lnTo>
                <a:lnTo>
                  <a:pt x="849858" y="598170"/>
                </a:lnTo>
                <a:lnTo>
                  <a:pt x="870686" y="575310"/>
                </a:lnTo>
                <a:lnTo>
                  <a:pt x="881202" y="546100"/>
                </a:lnTo>
                <a:lnTo>
                  <a:pt x="879500" y="513080"/>
                </a:lnTo>
                <a:lnTo>
                  <a:pt x="870623" y="492760"/>
                </a:lnTo>
                <a:lnTo>
                  <a:pt x="868413" y="487680"/>
                </a:lnTo>
                <a:lnTo>
                  <a:pt x="850303" y="468630"/>
                </a:lnTo>
                <a:lnTo>
                  <a:pt x="841095" y="463626"/>
                </a:lnTo>
                <a:lnTo>
                  <a:pt x="841095" y="533400"/>
                </a:lnTo>
                <a:lnTo>
                  <a:pt x="837869" y="549910"/>
                </a:lnTo>
                <a:lnTo>
                  <a:pt x="829068" y="562610"/>
                </a:lnTo>
                <a:lnTo>
                  <a:pt x="816025" y="571500"/>
                </a:lnTo>
                <a:lnTo>
                  <a:pt x="800061" y="575310"/>
                </a:lnTo>
                <a:lnTo>
                  <a:pt x="779551" y="575310"/>
                </a:lnTo>
                <a:lnTo>
                  <a:pt x="779551" y="615950"/>
                </a:lnTo>
                <a:lnTo>
                  <a:pt x="779551" y="970280"/>
                </a:lnTo>
                <a:lnTo>
                  <a:pt x="744651" y="982980"/>
                </a:lnTo>
                <a:lnTo>
                  <a:pt x="709002" y="993140"/>
                </a:lnTo>
                <a:lnTo>
                  <a:pt x="672719" y="1000760"/>
                </a:lnTo>
                <a:lnTo>
                  <a:pt x="635952" y="1005840"/>
                </a:lnTo>
                <a:lnTo>
                  <a:pt x="599186" y="1000760"/>
                </a:lnTo>
                <a:lnTo>
                  <a:pt x="562902" y="993140"/>
                </a:lnTo>
                <a:lnTo>
                  <a:pt x="527240" y="982980"/>
                </a:lnTo>
                <a:lnTo>
                  <a:pt x="492353" y="970280"/>
                </a:lnTo>
                <a:lnTo>
                  <a:pt x="492353" y="963930"/>
                </a:lnTo>
                <a:lnTo>
                  <a:pt x="492353" y="718820"/>
                </a:lnTo>
                <a:lnTo>
                  <a:pt x="492353" y="676910"/>
                </a:lnTo>
                <a:lnTo>
                  <a:pt x="492353" y="615950"/>
                </a:lnTo>
                <a:lnTo>
                  <a:pt x="779551" y="615950"/>
                </a:lnTo>
                <a:lnTo>
                  <a:pt x="779551" y="575310"/>
                </a:lnTo>
                <a:lnTo>
                  <a:pt x="471843" y="575310"/>
                </a:lnTo>
                <a:lnTo>
                  <a:pt x="455866" y="571500"/>
                </a:lnTo>
                <a:lnTo>
                  <a:pt x="442823" y="562610"/>
                </a:lnTo>
                <a:lnTo>
                  <a:pt x="434022" y="549910"/>
                </a:lnTo>
                <a:lnTo>
                  <a:pt x="430809" y="533400"/>
                </a:lnTo>
                <a:lnTo>
                  <a:pt x="434022" y="518160"/>
                </a:lnTo>
                <a:lnTo>
                  <a:pt x="442823" y="504190"/>
                </a:lnTo>
                <a:lnTo>
                  <a:pt x="455866" y="495300"/>
                </a:lnTo>
                <a:lnTo>
                  <a:pt x="471843" y="492760"/>
                </a:lnTo>
                <a:lnTo>
                  <a:pt x="800061" y="492760"/>
                </a:lnTo>
                <a:lnTo>
                  <a:pt x="816025" y="495300"/>
                </a:lnTo>
                <a:lnTo>
                  <a:pt x="829068" y="504190"/>
                </a:lnTo>
                <a:lnTo>
                  <a:pt x="837869" y="518160"/>
                </a:lnTo>
                <a:lnTo>
                  <a:pt x="841095" y="533400"/>
                </a:lnTo>
                <a:lnTo>
                  <a:pt x="841095" y="463626"/>
                </a:lnTo>
                <a:lnTo>
                  <a:pt x="826935" y="455930"/>
                </a:lnTo>
                <a:lnTo>
                  <a:pt x="800061" y="452120"/>
                </a:lnTo>
                <a:lnTo>
                  <a:pt x="759040" y="452120"/>
                </a:lnTo>
                <a:lnTo>
                  <a:pt x="759040" y="369570"/>
                </a:lnTo>
                <a:lnTo>
                  <a:pt x="759040" y="349250"/>
                </a:lnTo>
                <a:lnTo>
                  <a:pt x="757428" y="341630"/>
                </a:lnTo>
                <a:lnTo>
                  <a:pt x="753033" y="334010"/>
                </a:lnTo>
                <a:lnTo>
                  <a:pt x="746506" y="330200"/>
                </a:lnTo>
                <a:lnTo>
                  <a:pt x="738530" y="328930"/>
                </a:lnTo>
                <a:lnTo>
                  <a:pt x="718007" y="328930"/>
                </a:lnTo>
                <a:lnTo>
                  <a:pt x="718007" y="369570"/>
                </a:lnTo>
                <a:lnTo>
                  <a:pt x="718007" y="452120"/>
                </a:lnTo>
                <a:lnTo>
                  <a:pt x="553897" y="452120"/>
                </a:lnTo>
                <a:lnTo>
                  <a:pt x="553897" y="369570"/>
                </a:lnTo>
                <a:lnTo>
                  <a:pt x="718007" y="369570"/>
                </a:lnTo>
                <a:lnTo>
                  <a:pt x="718007" y="328930"/>
                </a:lnTo>
                <a:lnTo>
                  <a:pt x="718007" y="246380"/>
                </a:lnTo>
                <a:lnTo>
                  <a:pt x="738530" y="246380"/>
                </a:lnTo>
                <a:lnTo>
                  <a:pt x="746506" y="245110"/>
                </a:lnTo>
                <a:lnTo>
                  <a:pt x="753033" y="240030"/>
                </a:lnTo>
                <a:lnTo>
                  <a:pt x="757428" y="233680"/>
                </a:lnTo>
                <a:lnTo>
                  <a:pt x="759040" y="226060"/>
                </a:lnTo>
                <a:lnTo>
                  <a:pt x="759040" y="205740"/>
                </a:lnTo>
                <a:lnTo>
                  <a:pt x="759040" y="163830"/>
                </a:lnTo>
                <a:lnTo>
                  <a:pt x="923150" y="163830"/>
                </a:lnTo>
                <a:lnTo>
                  <a:pt x="955128" y="158750"/>
                </a:lnTo>
                <a:lnTo>
                  <a:pt x="981316" y="140970"/>
                </a:lnTo>
                <a:lnTo>
                  <a:pt x="993140" y="123190"/>
                </a:lnTo>
                <a:lnTo>
                  <a:pt x="999058" y="114300"/>
                </a:lnTo>
                <a:lnTo>
                  <a:pt x="1005700" y="82550"/>
                </a:lnTo>
                <a:lnTo>
                  <a:pt x="999439" y="50800"/>
                </a:lnTo>
                <a:lnTo>
                  <a:pt x="982002" y="24130"/>
                </a:lnTo>
                <a:lnTo>
                  <a:pt x="964184" y="11938"/>
                </a:lnTo>
                <a:lnTo>
                  <a:pt x="964184" y="82550"/>
                </a:lnTo>
                <a:lnTo>
                  <a:pt x="960958" y="97790"/>
                </a:lnTo>
                <a:lnTo>
                  <a:pt x="952157" y="111760"/>
                </a:lnTo>
                <a:lnTo>
                  <a:pt x="939114" y="120650"/>
                </a:lnTo>
                <a:lnTo>
                  <a:pt x="923150" y="123190"/>
                </a:lnTo>
                <a:lnTo>
                  <a:pt x="907173" y="120650"/>
                </a:lnTo>
                <a:lnTo>
                  <a:pt x="894143" y="111760"/>
                </a:lnTo>
                <a:lnTo>
                  <a:pt x="885342" y="97790"/>
                </a:lnTo>
                <a:lnTo>
                  <a:pt x="882129" y="82550"/>
                </a:lnTo>
                <a:lnTo>
                  <a:pt x="885380" y="66040"/>
                </a:lnTo>
                <a:lnTo>
                  <a:pt x="894168" y="53340"/>
                </a:lnTo>
                <a:lnTo>
                  <a:pt x="907199" y="44450"/>
                </a:lnTo>
                <a:lnTo>
                  <a:pt x="923150" y="41910"/>
                </a:lnTo>
                <a:lnTo>
                  <a:pt x="939114" y="44450"/>
                </a:lnTo>
                <a:lnTo>
                  <a:pt x="952157" y="53340"/>
                </a:lnTo>
                <a:lnTo>
                  <a:pt x="960958" y="66040"/>
                </a:lnTo>
                <a:lnTo>
                  <a:pt x="964184" y="82550"/>
                </a:lnTo>
                <a:lnTo>
                  <a:pt x="964184" y="11938"/>
                </a:lnTo>
                <a:lnTo>
                  <a:pt x="956030" y="6350"/>
                </a:lnTo>
                <a:lnTo>
                  <a:pt x="924140" y="0"/>
                </a:lnTo>
                <a:lnTo>
                  <a:pt x="902589" y="2540"/>
                </a:lnTo>
                <a:lnTo>
                  <a:pt x="882827" y="11430"/>
                </a:lnTo>
                <a:lnTo>
                  <a:pt x="865835" y="24130"/>
                </a:lnTo>
                <a:lnTo>
                  <a:pt x="852589" y="41910"/>
                </a:lnTo>
                <a:lnTo>
                  <a:pt x="852589" y="123190"/>
                </a:lnTo>
                <a:lnTo>
                  <a:pt x="718007" y="123190"/>
                </a:lnTo>
                <a:lnTo>
                  <a:pt x="718007" y="163830"/>
                </a:lnTo>
                <a:lnTo>
                  <a:pt x="718007" y="205740"/>
                </a:lnTo>
                <a:lnTo>
                  <a:pt x="676986" y="205740"/>
                </a:lnTo>
                <a:lnTo>
                  <a:pt x="676986" y="246380"/>
                </a:lnTo>
                <a:lnTo>
                  <a:pt x="676986" y="328930"/>
                </a:lnTo>
                <a:lnTo>
                  <a:pt x="594918" y="328930"/>
                </a:lnTo>
                <a:lnTo>
                  <a:pt x="594918" y="246380"/>
                </a:lnTo>
                <a:lnTo>
                  <a:pt x="676986" y="246380"/>
                </a:lnTo>
                <a:lnTo>
                  <a:pt x="676986" y="205740"/>
                </a:lnTo>
                <a:lnTo>
                  <a:pt x="553897" y="205740"/>
                </a:lnTo>
                <a:lnTo>
                  <a:pt x="553897" y="163830"/>
                </a:lnTo>
                <a:lnTo>
                  <a:pt x="718007" y="163830"/>
                </a:lnTo>
                <a:lnTo>
                  <a:pt x="718007" y="123190"/>
                </a:lnTo>
                <a:lnTo>
                  <a:pt x="706526" y="123190"/>
                </a:lnTo>
                <a:lnTo>
                  <a:pt x="711454" y="114300"/>
                </a:lnTo>
                <a:lnTo>
                  <a:pt x="715035" y="104140"/>
                </a:lnTo>
                <a:lnTo>
                  <a:pt x="717232" y="92710"/>
                </a:lnTo>
                <a:lnTo>
                  <a:pt x="718007" y="82550"/>
                </a:lnTo>
                <a:lnTo>
                  <a:pt x="841095" y="82550"/>
                </a:lnTo>
                <a:lnTo>
                  <a:pt x="841857" y="92710"/>
                </a:lnTo>
                <a:lnTo>
                  <a:pt x="844054" y="104140"/>
                </a:lnTo>
                <a:lnTo>
                  <a:pt x="847648" y="114300"/>
                </a:lnTo>
                <a:lnTo>
                  <a:pt x="852589" y="123190"/>
                </a:lnTo>
                <a:lnTo>
                  <a:pt x="852589" y="41910"/>
                </a:lnTo>
                <a:lnTo>
                  <a:pt x="706526" y="41910"/>
                </a:lnTo>
                <a:lnTo>
                  <a:pt x="685342" y="16510"/>
                </a:lnTo>
                <a:lnTo>
                  <a:pt x="676986" y="12712"/>
                </a:lnTo>
                <a:lnTo>
                  <a:pt x="676986" y="82550"/>
                </a:lnTo>
                <a:lnTo>
                  <a:pt x="673760" y="97790"/>
                </a:lnTo>
                <a:lnTo>
                  <a:pt x="664959" y="111760"/>
                </a:lnTo>
                <a:lnTo>
                  <a:pt x="651916" y="120650"/>
                </a:lnTo>
                <a:lnTo>
                  <a:pt x="635952" y="123190"/>
                </a:lnTo>
                <a:lnTo>
                  <a:pt x="619975" y="120650"/>
                </a:lnTo>
                <a:lnTo>
                  <a:pt x="606933" y="111760"/>
                </a:lnTo>
                <a:lnTo>
                  <a:pt x="598131" y="97790"/>
                </a:lnTo>
                <a:lnTo>
                  <a:pt x="594918" y="82550"/>
                </a:lnTo>
                <a:lnTo>
                  <a:pt x="598170" y="66040"/>
                </a:lnTo>
                <a:lnTo>
                  <a:pt x="606971" y="53340"/>
                </a:lnTo>
                <a:lnTo>
                  <a:pt x="620001" y="44450"/>
                </a:lnTo>
                <a:lnTo>
                  <a:pt x="635952" y="41910"/>
                </a:lnTo>
                <a:lnTo>
                  <a:pt x="651916" y="44450"/>
                </a:lnTo>
                <a:lnTo>
                  <a:pt x="664959" y="53340"/>
                </a:lnTo>
                <a:lnTo>
                  <a:pt x="673760" y="66040"/>
                </a:lnTo>
                <a:lnTo>
                  <a:pt x="676986" y="82550"/>
                </a:lnTo>
                <a:lnTo>
                  <a:pt x="676986" y="12712"/>
                </a:lnTo>
                <a:lnTo>
                  <a:pt x="657453" y="3810"/>
                </a:lnTo>
                <a:lnTo>
                  <a:pt x="626414" y="1270"/>
                </a:lnTo>
                <a:lnTo>
                  <a:pt x="595795" y="11430"/>
                </a:lnTo>
                <a:lnTo>
                  <a:pt x="586701" y="16510"/>
                </a:lnTo>
                <a:lnTo>
                  <a:pt x="578535" y="24130"/>
                </a:lnTo>
                <a:lnTo>
                  <a:pt x="571398" y="31750"/>
                </a:lnTo>
                <a:lnTo>
                  <a:pt x="565391" y="41910"/>
                </a:lnTo>
                <a:lnTo>
                  <a:pt x="565391" y="123190"/>
                </a:lnTo>
                <a:lnTo>
                  <a:pt x="419328" y="123190"/>
                </a:lnTo>
                <a:lnTo>
                  <a:pt x="424256" y="114300"/>
                </a:lnTo>
                <a:lnTo>
                  <a:pt x="427837" y="104140"/>
                </a:lnTo>
                <a:lnTo>
                  <a:pt x="430034" y="92710"/>
                </a:lnTo>
                <a:lnTo>
                  <a:pt x="430809" y="82550"/>
                </a:lnTo>
                <a:lnTo>
                  <a:pt x="553897" y="82550"/>
                </a:lnTo>
                <a:lnTo>
                  <a:pt x="554659" y="92710"/>
                </a:lnTo>
                <a:lnTo>
                  <a:pt x="556856" y="104140"/>
                </a:lnTo>
                <a:lnTo>
                  <a:pt x="560451" y="114300"/>
                </a:lnTo>
                <a:lnTo>
                  <a:pt x="565391" y="123190"/>
                </a:lnTo>
                <a:lnTo>
                  <a:pt x="565391" y="41910"/>
                </a:lnTo>
                <a:lnTo>
                  <a:pt x="419328" y="41910"/>
                </a:lnTo>
                <a:lnTo>
                  <a:pt x="397725" y="16510"/>
                </a:lnTo>
                <a:lnTo>
                  <a:pt x="389788" y="12954"/>
                </a:lnTo>
                <a:lnTo>
                  <a:pt x="389788" y="82550"/>
                </a:lnTo>
                <a:lnTo>
                  <a:pt x="386524" y="97790"/>
                </a:lnTo>
                <a:lnTo>
                  <a:pt x="377723" y="111760"/>
                </a:lnTo>
                <a:lnTo>
                  <a:pt x="364693" y="120650"/>
                </a:lnTo>
                <a:lnTo>
                  <a:pt x="348754" y="123190"/>
                </a:lnTo>
                <a:lnTo>
                  <a:pt x="332778" y="120650"/>
                </a:lnTo>
                <a:lnTo>
                  <a:pt x="319735" y="111760"/>
                </a:lnTo>
                <a:lnTo>
                  <a:pt x="310934" y="97790"/>
                </a:lnTo>
                <a:lnTo>
                  <a:pt x="307721" y="82550"/>
                </a:lnTo>
                <a:lnTo>
                  <a:pt x="310934" y="66040"/>
                </a:lnTo>
                <a:lnTo>
                  <a:pt x="319735" y="53340"/>
                </a:lnTo>
                <a:lnTo>
                  <a:pt x="332778" y="44450"/>
                </a:lnTo>
                <a:lnTo>
                  <a:pt x="348754" y="41910"/>
                </a:lnTo>
                <a:lnTo>
                  <a:pt x="364718" y="44450"/>
                </a:lnTo>
                <a:lnTo>
                  <a:pt x="377761" y="53340"/>
                </a:lnTo>
                <a:lnTo>
                  <a:pt x="386562" y="66040"/>
                </a:lnTo>
                <a:lnTo>
                  <a:pt x="389788" y="82550"/>
                </a:lnTo>
                <a:lnTo>
                  <a:pt x="389788" y="12954"/>
                </a:lnTo>
                <a:lnTo>
                  <a:pt x="369455" y="3810"/>
                </a:lnTo>
                <a:lnTo>
                  <a:pt x="338137" y="1270"/>
                </a:lnTo>
                <a:lnTo>
                  <a:pt x="307365" y="11430"/>
                </a:lnTo>
                <a:lnTo>
                  <a:pt x="283070" y="33020"/>
                </a:lnTo>
                <a:lnTo>
                  <a:pt x="269417" y="62230"/>
                </a:lnTo>
                <a:lnTo>
                  <a:pt x="267347" y="92710"/>
                </a:lnTo>
                <a:lnTo>
                  <a:pt x="277837" y="123190"/>
                </a:lnTo>
                <a:lnTo>
                  <a:pt x="291007" y="140970"/>
                </a:lnTo>
                <a:lnTo>
                  <a:pt x="307860" y="153670"/>
                </a:lnTo>
                <a:lnTo>
                  <a:pt x="327418" y="161290"/>
                </a:lnTo>
                <a:lnTo>
                  <a:pt x="348754" y="163830"/>
                </a:lnTo>
                <a:lnTo>
                  <a:pt x="512864" y="163830"/>
                </a:lnTo>
                <a:lnTo>
                  <a:pt x="512864" y="226060"/>
                </a:lnTo>
                <a:lnTo>
                  <a:pt x="514477" y="233680"/>
                </a:lnTo>
                <a:lnTo>
                  <a:pt x="518871" y="240030"/>
                </a:lnTo>
                <a:lnTo>
                  <a:pt x="525399" y="245110"/>
                </a:lnTo>
                <a:lnTo>
                  <a:pt x="533387" y="246380"/>
                </a:lnTo>
                <a:lnTo>
                  <a:pt x="553897" y="246380"/>
                </a:lnTo>
                <a:lnTo>
                  <a:pt x="553897" y="328930"/>
                </a:lnTo>
                <a:lnTo>
                  <a:pt x="533387" y="328930"/>
                </a:lnTo>
                <a:lnTo>
                  <a:pt x="525399" y="330200"/>
                </a:lnTo>
                <a:lnTo>
                  <a:pt x="518871" y="334010"/>
                </a:lnTo>
                <a:lnTo>
                  <a:pt x="514477" y="341630"/>
                </a:lnTo>
                <a:lnTo>
                  <a:pt x="512864" y="349250"/>
                </a:lnTo>
                <a:lnTo>
                  <a:pt x="512864" y="452120"/>
                </a:lnTo>
                <a:lnTo>
                  <a:pt x="471843" y="452120"/>
                </a:lnTo>
                <a:lnTo>
                  <a:pt x="439940" y="458470"/>
                </a:lnTo>
                <a:lnTo>
                  <a:pt x="413880" y="474980"/>
                </a:lnTo>
                <a:lnTo>
                  <a:pt x="396290" y="501650"/>
                </a:lnTo>
                <a:lnTo>
                  <a:pt x="389826" y="533400"/>
                </a:lnTo>
                <a:lnTo>
                  <a:pt x="394322" y="560070"/>
                </a:lnTo>
                <a:lnTo>
                  <a:pt x="406971" y="584200"/>
                </a:lnTo>
                <a:lnTo>
                  <a:pt x="426415" y="601980"/>
                </a:lnTo>
                <a:lnTo>
                  <a:pt x="451332" y="613410"/>
                </a:lnTo>
                <a:lnTo>
                  <a:pt x="451332" y="676910"/>
                </a:lnTo>
                <a:lnTo>
                  <a:pt x="451332" y="718820"/>
                </a:lnTo>
                <a:lnTo>
                  <a:pt x="451332" y="963930"/>
                </a:lnTo>
                <a:lnTo>
                  <a:pt x="369265" y="963930"/>
                </a:lnTo>
                <a:lnTo>
                  <a:pt x="369265" y="718820"/>
                </a:lnTo>
                <a:lnTo>
                  <a:pt x="451332" y="718820"/>
                </a:lnTo>
                <a:lnTo>
                  <a:pt x="451332" y="676910"/>
                </a:lnTo>
                <a:lnTo>
                  <a:pt x="366395" y="676910"/>
                </a:lnTo>
                <a:lnTo>
                  <a:pt x="356603" y="656590"/>
                </a:lnTo>
                <a:lnTo>
                  <a:pt x="352323" y="647700"/>
                </a:lnTo>
                <a:lnTo>
                  <a:pt x="328955" y="627380"/>
                </a:lnTo>
                <a:lnTo>
                  <a:pt x="328244" y="627138"/>
                </a:lnTo>
                <a:lnTo>
                  <a:pt x="328244" y="697230"/>
                </a:lnTo>
                <a:lnTo>
                  <a:pt x="328244" y="985520"/>
                </a:lnTo>
                <a:lnTo>
                  <a:pt x="325018" y="1000760"/>
                </a:lnTo>
                <a:lnTo>
                  <a:pt x="316217" y="1013460"/>
                </a:lnTo>
                <a:lnTo>
                  <a:pt x="303174" y="1022350"/>
                </a:lnTo>
                <a:lnTo>
                  <a:pt x="287210" y="1026160"/>
                </a:lnTo>
                <a:lnTo>
                  <a:pt x="271233" y="1022350"/>
                </a:lnTo>
                <a:lnTo>
                  <a:pt x="258203" y="1013460"/>
                </a:lnTo>
                <a:lnTo>
                  <a:pt x="249402" y="1000760"/>
                </a:lnTo>
                <a:lnTo>
                  <a:pt x="246189" y="985520"/>
                </a:lnTo>
                <a:lnTo>
                  <a:pt x="246189" y="963930"/>
                </a:lnTo>
                <a:lnTo>
                  <a:pt x="246189" y="718820"/>
                </a:lnTo>
                <a:lnTo>
                  <a:pt x="246189" y="697230"/>
                </a:lnTo>
                <a:lnTo>
                  <a:pt x="249402" y="681990"/>
                </a:lnTo>
                <a:lnTo>
                  <a:pt x="258191" y="669290"/>
                </a:lnTo>
                <a:lnTo>
                  <a:pt x="271233" y="660400"/>
                </a:lnTo>
                <a:lnTo>
                  <a:pt x="287210" y="656590"/>
                </a:lnTo>
                <a:lnTo>
                  <a:pt x="303174" y="660400"/>
                </a:lnTo>
                <a:lnTo>
                  <a:pt x="316217" y="669290"/>
                </a:lnTo>
                <a:lnTo>
                  <a:pt x="325018" y="681990"/>
                </a:lnTo>
                <a:lnTo>
                  <a:pt x="328244" y="697230"/>
                </a:lnTo>
                <a:lnTo>
                  <a:pt x="328244" y="627138"/>
                </a:lnTo>
                <a:lnTo>
                  <a:pt x="299466" y="617220"/>
                </a:lnTo>
                <a:lnTo>
                  <a:pt x="267068" y="618490"/>
                </a:lnTo>
                <a:lnTo>
                  <a:pt x="246634" y="626110"/>
                </a:lnTo>
                <a:lnTo>
                  <a:pt x="229438" y="640080"/>
                </a:lnTo>
                <a:lnTo>
                  <a:pt x="216281" y="656590"/>
                </a:lnTo>
                <a:lnTo>
                  <a:pt x="208026" y="676910"/>
                </a:lnTo>
                <a:lnTo>
                  <a:pt x="205155" y="676910"/>
                </a:lnTo>
                <a:lnTo>
                  <a:pt x="205155" y="718820"/>
                </a:lnTo>
                <a:lnTo>
                  <a:pt x="205155" y="963930"/>
                </a:lnTo>
                <a:lnTo>
                  <a:pt x="41046" y="963930"/>
                </a:lnTo>
                <a:lnTo>
                  <a:pt x="41046" y="718820"/>
                </a:lnTo>
                <a:lnTo>
                  <a:pt x="205155" y="718820"/>
                </a:lnTo>
                <a:lnTo>
                  <a:pt x="205155" y="676910"/>
                </a:lnTo>
                <a:lnTo>
                  <a:pt x="20523" y="676910"/>
                </a:lnTo>
                <a:lnTo>
                  <a:pt x="12534" y="679450"/>
                </a:lnTo>
                <a:lnTo>
                  <a:pt x="6019" y="683260"/>
                </a:lnTo>
                <a:lnTo>
                  <a:pt x="1612" y="689610"/>
                </a:lnTo>
                <a:lnTo>
                  <a:pt x="0" y="697230"/>
                </a:lnTo>
                <a:lnTo>
                  <a:pt x="0" y="985520"/>
                </a:lnTo>
                <a:lnTo>
                  <a:pt x="1612" y="993140"/>
                </a:lnTo>
                <a:lnTo>
                  <a:pt x="6019" y="999490"/>
                </a:lnTo>
                <a:lnTo>
                  <a:pt x="12534" y="1003300"/>
                </a:lnTo>
                <a:lnTo>
                  <a:pt x="20523" y="1005840"/>
                </a:lnTo>
                <a:lnTo>
                  <a:pt x="208026" y="1005840"/>
                </a:lnTo>
                <a:lnTo>
                  <a:pt x="222084" y="1035050"/>
                </a:lnTo>
                <a:lnTo>
                  <a:pt x="245465" y="1055370"/>
                </a:lnTo>
                <a:lnTo>
                  <a:pt x="274955" y="1065530"/>
                </a:lnTo>
                <a:lnTo>
                  <a:pt x="307365" y="1064260"/>
                </a:lnTo>
                <a:lnTo>
                  <a:pt x="327787" y="1056640"/>
                </a:lnTo>
                <a:lnTo>
                  <a:pt x="344982" y="1042670"/>
                </a:lnTo>
                <a:lnTo>
                  <a:pt x="358127" y="1026160"/>
                </a:lnTo>
                <a:lnTo>
                  <a:pt x="366395" y="1005840"/>
                </a:lnTo>
                <a:lnTo>
                  <a:pt x="467944" y="1005840"/>
                </a:lnTo>
                <a:lnTo>
                  <a:pt x="493953" y="1014730"/>
                </a:lnTo>
                <a:lnTo>
                  <a:pt x="537019" y="1028700"/>
                </a:lnTo>
                <a:lnTo>
                  <a:pt x="587540" y="1041400"/>
                </a:lnTo>
                <a:lnTo>
                  <a:pt x="635952" y="1046480"/>
                </a:lnTo>
                <a:lnTo>
                  <a:pt x="684352" y="1041400"/>
                </a:lnTo>
                <a:lnTo>
                  <a:pt x="734872" y="1028700"/>
                </a:lnTo>
                <a:lnTo>
                  <a:pt x="777938" y="1014730"/>
                </a:lnTo>
                <a:lnTo>
                  <a:pt x="803960" y="1005840"/>
                </a:lnTo>
                <a:lnTo>
                  <a:pt x="905510" y="1005840"/>
                </a:lnTo>
                <a:lnTo>
                  <a:pt x="919568" y="1035050"/>
                </a:lnTo>
                <a:lnTo>
                  <a:pt x="942936" y="1055370"/>
                </a:lnTo>
                <a:lnTo>
                  <a:pt x="972426" y="1065530"/>
                </a:lnTo>
                <a:lnTo>
                  <a:pt x="1004836" y="1064260"/>
                </a:lnTo>
                <a:lnTo>
                  <a:pt x="1025258" y="1056640"/>
                </a:lnTo>
                <a:lnTo>
                  <a:pt x="1042466" y="1042670"/>
                </a:lnTo>
                <a:lnTo>
                  <a:pt x="1055611" y="1026160"/>
                </a:lnTo>
                <a:lnTo>
                  <a:pt x="1063879" y="1005840"/>
                </a:lnTo>
                <a:lnTo>
                  <a:pt x="1251381" y="1005840"/>
                </a:lnTo>
                <a:lnTo>
                  <a:pt x="1259357" y="1003300"/>
                </a:lnTo>
                <a:lnTo>
                  <a:pt x="1265885" y="999490"/>
                </a:lnTo>
                <a:lnTo>
                  <a:pt x="1270279" y="993140"/>
                </a:lnTo>
                <a:lnTo>
                  <a:pt x="1271892" y="985520"/>
                </a:lnTo>
                <a:lnTo>
                  <a:pt x="1271892" y="963930"/>
                </a:lnTo>
                <a:lnTo>
                  <a:pt x="1271892" y="718820"/>
                </a:lnTo>
                <a:lnTo>
                  <a:pt x="1271892" y="697230"/>
                </a:lnTo>
                <a:close/>
              </a:path>
            </a:pathLst>
          </a:custGeom>
          <a:solidFill>
            <a:srgbClr val="8F9FCB"/>
          </a:solidFill>
          <a:ln>
            <a:solidFill>
              <a:schemeClr val="accent1">
                <a:lumMod val="50000"/>
              </a:schemeClr>
            </a:solidFill>
          </a:ln>
        </p:spPr>
        <p:txBody>
          <a:bodyPr wrap="square" lIns="0" tIns="0" rIns="0" bIns="0" rtlCol="0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/>
          </a:p>
        </p:txBody>
      </p:sp>
      <p:sp>
        <p:nvSpPr>
          <p:cNvPr id="28" name="TextBox 27"/>
          <p:cNvSpPr txBox="1"/>
          <p:nvPr/>
        </p:nvSpPr>
        <p:spPr>
          <a:xfrm>
            <a:off x="1900671" y="2415306"/>
            <a:ext cx="13973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79388">
              <a:tabLst>
                <a:tab pos="177800" algn="l"/>
              </a:tabLst>
            </a:pPr>
            <a:r>
              <a:rPr lang="kk-KZ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план                         </a:t>
            </a:r>
          </a:p>
          <a:p>
            <a:pPr defTabSz="179388">
              <a:tabLst>
                <a:tab pos="177800" algn="l"/>
              </a:tabLst>
            </a:pPr>
            <a:r>
              <a:rPr lang="kk-KZ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завершен</a:t>
            </a:r>
            <a:endParaRPr lang="kk-KZ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8248651" y="3621619"/>
            <a:ext cx="36195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РП, ТП, КТП 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7527721" y="3751169"/>
            <a:ext cx="434042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kk-KZ" sz="2000" b="1" dirty="0" smtClean="0">
              <a:solidFill>
                <a:srgbClr val="3880C1"/>
              </a:solidFill>
              <a:latin typeface="Arial" pitchFamily="34" charset="0"/>
              <a:cs typeface="Arial" panose="020B0604020202020204" pitchFamily="34" charset="0"/>
            </a:endParaRPr>
          </a:p>
          <a:p>
            <a:r>
              <a:rPr lang="kk-KZ" sz="2000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план                 </a:t>
            </a:r>
            <a:r>
              <a:rPr lang="kk-KZ" sz="2000" b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77 ед</a:t>
            </a:r>
            <a:endParaRPr lang="kk-KZ" sz="2000" b="1" dirty="0">
              <a:solidFill>
                <a:srgbClr val="3880C1"/>
              </a:solidFill>
              <a:latin typeface="Arial" pitchFamily="34" charset="0"/>
              <a:cs typeface="Arial" panose="020B0604020202020204" pitchFamily="34" charset="0"/>
            </a:endParaRPr>
          </a:p>
          <a:p>
            <a:endParaRPr lang="kk-KZ" sz="2000" b="1" dirty="0" smtClean="0">
              <a:solidFill>
                <a:srgbClr val="3880C1"/>
              </a:solidFill>
              <a:latin typeface="Arial" pitchFamily="34" charset="0"/>
              <a:cs typeface="Arial" panose="020B0604020202020204" pitchFamily="34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7527721" y="5102392"/>
            <a:ext cx="4664119" cy="15388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000" dirty="0" smtClean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kk-KZ" sz="2000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план               </a:t>
            </a:r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7,8</a:t>
            </a:r>
            <a:r>
              <a:rPr lang="kk-KZ" sz="2000" b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км*</a:t>
            </a:r>
          </a:p>
          <a:p>
            <a:r>
              <a:rPr lang="kk-KZ" sz="20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kk-KZ" sz="2000" b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</a:t>
            </a:r>
            <a:r>
              <a:rPr lang="kk-KZ" sz="1400" i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(реконструкция 6,9 км, </a:t>
            </a:r>
          </a:p>
          <a:p>
            <a:r>
              <a:rPr lang="kk-KZ" sz="1400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kk-KZ" sz="1400" i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текущий ремонт 0,9 км)</a:t>
            </a:r>
          </a:p>
          <a:p>
            <a:endParaRPr lang="kk-KZ" sz="2000" b="1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Прямоугольник 36"/>
          <p:cNvSpPr/>
          <p:nvPr/>
        </p:nvSpPr>
        <p:spPr>
          <a:xfrm>
            <a:off x="7527721" y="4870099"/>
            <a:ext cx="4340429" cy="400110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ТЕПЛОВЫЕ СЕТИ</a:t>
            </a:r>
            <a:endParaRPr lang="ru-RU" sz="2000" b="1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ea typeface="Tahoma" pitchFamily="34" charset="0"/>
              <a:cs typeface="Arial" panose="020B0604020202020204" pitchFamily="34" charset="0"/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4623166" y="2072406"/>
            <a:ext cx="120015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ОЗП 2</a:t>
            </a:r>
            <a:r>
              <a:rPr lang="kk-KZ" sz="16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ru-RU" sz="16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-2</a:t>
            </a:r>
            <a:r>
              <a:rPr lang="kk-KZ" sz="16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ru-RU" sz="16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16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Прямоугольник 33"/>
          <p:cNvSpPr/>
          <p:nvPr/>
        </p:nvSpPr>
        <p:spPr>
          <a:xfrm>
            <a:off x="3227111" y="2072406"/>
            <a:ext cx="126028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16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ОЗП 2</a:t>
            </a:r>
            <a:r>
              <a:rPr lang="en-US" sz="16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ru-RU" sz="16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-2</a:t>
            </a:r>
            <a:r>
              <a:rPr lang="en-US" sz="16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ru-RU" sz="16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16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3158564" y="2415306"/>
            <a:ext cx="13973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179388">
              <a:tabLst>
                <a:tab pos="177800" algn="l"/>
              </a:tabLst>
            </a:pPr>
            <a:r>
              <a:rPr lang="kk-KZ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kk-KZ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</a:t>
            </a:r>
          </a:p>
          <a:p>
            <a:pPr algn="ctr" defTabSz="179388">
              <a:tabLst>
                <a:tab pos="177800" algn="l"/>
              </a:tabLst>
            </a:pPr>
            <a:r>
              <a:rPr lang="kk-KZ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kk-KZ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4487391" y="2384529"/>
            <a:ext cx="139737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179388">
              <a:tabLst>
                <a:tab pos="177800" algn="l"/>
              </a:tabLst>
            </a:pPr>
            <a:r>
              <a:rPr lang="kk-KZ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kk-KZ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</a:t>
            </a:r>
          </a:p>
          <a:p>
            <a:pPr algn="ctr" defTabSz="179388">
              <a:tabLst>
                <a:tab pos="177800" algn="l"/>
              </a:tabLst>
            </a:pPr>
            <a:r>
              <a:rPr lang="kk-KZ" sz="14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 графику</a:t>
            </a:r>
            <a:endParaRPr lang="kk-KZ" sz="14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2053071" y="4779226"/>
            <a:ext cx="13973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79388">
              <a:tabLst>
                <a:tab pos="177800" algn="l"/>
              </a:tabLst>
            </a:pPr>
            <a:r>
              <a:rPr lang="kk-KZ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план                         </a:t>
            </a:r>
          </a:p>
          <a:p>
            <a:pPr defTabSz="179388">
              <a:tabLst>
                <a:tab pos="177800" algn="l"/>
              </a:tabLst>
            </a:pPr>
            <a:r>
              <a:rPr lang="kk-KZ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завершен</a:t>
            </a:r>
            <a:endParaRPr lang="kk-KZ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" name="Прямоугольник 39"/>
          <p:cNvSpPr/>
          <p:nvPr/>
        </p:nvSpPr>
        <p:spPr>
          <a:xfrm>
            <a:off x="3227111" y="4276010"/>
            <a:ext cx="126028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16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ОЗП 2</a:t>
            </a:r>
            <a:r>
              <a:rPr lang="en-US" sz="16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ru-RU" sz="16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-2</a:t>
            </a:r>
            <a:r>
              <a:rPr lang="en-US" sz="16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ru-RU" sz="16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16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" name="Прямоугольник 40"/>
          <p:cNvSpPr/>
          <p:nvPr/>
        </p:nvSpPr>
        <p:spPr>
          <a:xfrm>
            <a:off x="4623166" y="4276010"/>
            <a:ext cx="120015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ОЗП 2</a:t>
            </a:r>
            <a:r>
              <a:rPr lang="kk-KZ" sz="16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ru-RU" sz="16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-2</a:t>
            </a:r>
            <a:r>
              <a:rPr lang="kk-KZ" sz="16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ru-RU" sz="16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16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3158564" y="4766832"/>
            <a:ext cx="13973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179388">
              <a:tabLst>
                <a:tab pos="177800" algn="l"/>
              </a:tabLst>
            </a:pPr>
            <a:r>
              <a:rPr lang="kk-KZ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kk-KZ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</a:t>
            </a:r>
          </a:p>
          <a:p>
            <a:pPr algn="ctr" defTabSz="179388">
              <a:tabLst>
                <a:tab pos="177800" algn="l"/>
              </a:tabLst>
            </a:pPr>
            <a:r>
              <a:rPr lang="kk-KZ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kk-KZ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4524554" y="4790916"/>
            <a:ext cx="139737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179388">
              <a:tabLst>
                <a:tab pos="177800" algn="l"/>
              </a:tabLst>
            </a:pPr>
            <a:r>
              <a:rPr lang="kk-KZ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</a:p>
          <a:p>
            <a:pPr algn="ctr" defTabSz="179388">
              <a:tabLst>
                <a:tab pos="177800" algn="l"/>
              </a:tabLst>
            </a:pPr>
            <a:r>
              <a:rPr lang="kk-KZ" sz="1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 </a:t>
            </a:r>
            <a:r>
              <a:rPr lang="kk-KZ" sz="14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графику</a:t>
            </a:r>
            <a:r>
              <a:rPr lang="kk-KZ" sz="14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2236604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11346</TotalTime>
  <Words>989</Words>
  <Application>Microsoft Office PowerPoint</Application>
  <PresentationFormat>Произвольный</PresentationFormat>
  <Paragraphs>295</Paragraphs>
  <Slides>8</Slides>
  <Notes>6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Серик Ибраев</dc:creator>
  <cp:lastModifiedBy>Садыкова Раушан</cp:lastModifiedBy>
  <cp:revision>912</cp:revision>
  <cp:lastPrinted>2025-04-09T04:22:50Z</cp:lastPrinted>
  <dcterms:created xsi:type="dcterms:W3CDTF">2020-02-19T10:29:53Z</dcterms:created>
  <dcterms:modified xsi:type="dcterms:W3CDTF">2025-04-18T06:24:55Z</dcterms:modified>
</cp:coreProperties>
</file>