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2.xml" ContentType="application/vnd.openxmlformats-officedocument.drawingml.chart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76" r:id="rId4"/>
    <p:sldId id="281" r:id="rId5"/>
    <p:sldId id="278" r:id="rId6"/>
    <p:sldId id="271" r:id="rId7"/>
    <p:sldId id="273" r:id="rId8"/>
    <p:sldId id="282" r:id="rId9"/>
    <p:sldId id="283" r:id="rId10"/>
    <p:sldId id="284" r:id="rId11"/>
    <p:sldId id="285" r:id="rId12"/>
    <p:sldId id="265" r:id="rId13"/>
    <p:sldId id="279" r:id="rId14"/>
    <p:sldId id="280" r:id="rId15"/>
    <p:sldId id="258" r:id="rId16"/>
    <p:sldId id="268" r:id="rId17"/>
    <p:sldId id="269" r:id="rId18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D2FE"/>
    <a:srgbClr val="9966FF"/>
    <a:srgbClr val="163574"/>
    <a:srgbClr val="00FFFF"/>
    <a:srgbClr val="E1F7FF"/>
    <a:srgbClr val="CCECFF"/>
    <a:srgbClr val="CC706E"/>
    <a:srgbClr val="D07C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 autoAdjust="0"/>
    <p:restoredTop sz="94724" autoAdjust="0"/>
  </p:normalViewPr>
  <p:slideViewPr>
    <p:cSldViewPr showGuides="1">
      <p:cViewPr>
        <p:scale>
          <a:sx n="90" d="100"/>
          <a:sy n="90" d="100"/>
        </p:scale>
        <p:origin x="-2232" y="-5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5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48966380872210785"/>
          <c:y val="0.83565450399691044"/>
        </c:manualLayout>
      </c:layout>
      <c:overlay val="1"/>
    </c:title>
    <c:autoTitleDeleted val="0"/>
    <c:view3D>
      <c:rotX val="90"/>
      <c:rotY val="34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261231447871913"/>
          <c:y val="1.86335777506203E-2"/>
          <c:w val="0.8616050396650724"/>
          <c:h val="0.860890641780542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noFill/>
            </a:ln>
            <a:scene3d>
              <a:camera prst="orthographicFront"/>
              <a:lightRig rig="threePt" dir="t">
                <a:rot lat="0" lon="0" rev="6000000"/>
              </a:lightRig>
            </a:scene3d>
            <a:sp3d prstMaterial="flat">
              <a:bevelT w="374650" h="254000"/>
              <a:bevelB prst="angle"/>
            </a:sp3d>
          </c:spPr>
          <c:explosion val="8"/>
          <c:dPt>
            <c:idx val="0"/>
            <c:bubble3D val="0"/>
            <c:explosion val="10"/>
            <c:spPr>
              <a:ln>
                <a:noFill/>
              </a:ln>
              <a:scene3d>
                <a:camera prst="orthographicFront"/>
                <a:lightRig rig="threePt" dir="t">
                  <a:rot lat="0" lon="0" rev="6000000"/>
                </a:lightRig>
              </a:scene3d>
              <a:sp3d prstMaterial="metal">
                <a:bevelT w="1092200" h="482600"/>
                <a:bevelB w="457200"/>
              </a:sp3d>
            </c:spPr>
          </c:dPt>
          <c:dLbls>
            <c:dLbl>
              <c:idx val="0"/>
              <c:layout>
                <c:manualLayout>
                  <c:x val="-0.28685287638980284"/>
                  <c:y val="-0.24455814433316933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smtClean="0"/>
                      <a:t>86,5%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5.1893673138882004E-2"/>
                  <c:y val="7.2827886848551224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/>
                      <a:t>7,5%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4.1606087571466416E-2"/>
                  <c:y val="2.8754410885562978E-2"/>
                </c:manualLayout>
              </c:layout>
              <c:tx>
                <c:rich>
                  <a:bodyPr/>
                  <a:lstStyle/>
                  <a:p>
                    <a:r>
                      <a:rPr lang="en-US" b="1" smtClean="0"/>
                      <a:t>5,9%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15338026009930519"/>
                  <c:y val="4.7241774723443423E-2"/>
                </c:manualLayout>
              </c:layout>
              <c:tx>
                <c:rich>
                  <a:bodyPr/>
                  <a:lstStyle/>
                  <a:p>
                    <a:r>
                      <a:rPr lang="en-US" b="1" smtClean="0"/>
                      <a:t>0,1%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ЭСО</c:v>
                </c:pt>
                <c:pt idx="1">
                  <c:v>ПП</c:v>
                </c:pt>
                <c:pt idx="2">
                  <c:v>ЭПО(передающая)</c:v>
                </c:pt>
                <c:pt idx="3">
                  <c:v>ЭПО(производящая)</c:v>
                </c:pt>
              </c:strCache>
            </c:strRef>
          </c:cat>
          <c:val>
            <c:numRef>
              <c:f>Лист1!$B$2:$B$5</c:f>
              <c:numCache>
                <c:formatCode>0.00</c:formatCode>
                <c:ptCount val="4"/>
                <c:pt idx="0">
                  <c:v>86.5</c:v>
                </c:pt>
                <c:pt idx="1">
                  <c:v>7.5</c:v>
                </c:pt>
                <c:pt idx="2">
                  <c:v>5.9</c:v>
                </c:pt>
                <c:pt idx="3">
                  <c:v>0.1</c:v>
                </c:pt>
              </c:numCache>
            </c:numRef>
          </c:val>
        </c:ser>
        <c:dLbls>
          <c:dLblPos val="bestFit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spPr>
    <a:scene3d>
      <a:camera prst="orthographicFront"/>
      <a:lightRig rig="threePt" dir="t"/>
    </a:scene3d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Принято УО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3098487632428305"/>
          <c:y val="0.81371450780375942"/>
        </c:manualLayout>
      </c:layout>
      <c:overlay val="0"/>
    </c:title>
    <c:autoTitleDeleted val="0"/>
    <c:view3D>
      <c:rotX val="90"/>
      <c:rotY val="34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261231447871913"/>
          <c:y val="1.86335777506203E-2"/>
          <c:w val="0.8616050396650724"/>
          <c:h val="0.860890641780542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noFill/>
            </a:ln>
            <a:scene3d>
              <a:camera prst="orthographicFront"/>
              <a:lightRig rig="threePt" dir="t">
                <a:rot lat="0" lon="0" rev="6000000"/>
              </a:lightRig>
            </a:scene3d>
            <a:sp3d prstMaterial="flat">
              <a:bevelT w="374650" h="254000"/>
              <a:bevelB prst="angle"/>
            </a:sp3d>
          </c:spPr>
          <c:explosion val="8"/>
          <c:dPt>
            <c:idx val="0"/>
            <c:bubble3D val="0"/>
            <c:explosion val="10"/>
            <c:spPr>
              <a:ln>
                <a:noFill/>
              </a:ln>
              <a:scene3d>
                <a:camera prst="orthographicFront"/>
                <a:lightRig rig="threePt" dir="t">
                  <a:rot lat="0" lon="0" rev="6000000"/>
                </a:lightRig>
              </a:scene3d>
              <a:sp3d prstMaterial="metal">
                <a:bevelT w="1092200" h="482600"/>
                <a:bevelB w="457200"/>
              </a:sp3d>
            </c:spPr>
          </c:dPt>
          <c:dLbls>
            <c:dLbl>
              <c:idx val="0"/>
              <c:layout>
                <c:manualLayout>
                  <c:x val="-0.32990565150880674"/>
                  <c:y val="-0.21255255136850065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smtClean="0"/>
                      <a:t>87,1%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4.3417184415406838E-2"/>
                  <c:y val="8.1833332511897325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smtClean="0"/>
                      <a:t>7,3%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8.7178703790746891E-3"/>
                  <c:y val="3.9755625135096888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smtClean="0"/>
                      <a:t>5,5%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19258348075285081"/>
                  <c:y val="5.3651506009039084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smtClean="0"/>
                      <a:t>0,1%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ЭСО</c:v>
                </c:pt>
                <c:pt idx="1">
                  <c:v>ПП</c:v>
                </c:pt>
                <c:pt idx="2">
                  <c:v>ЭПО(передающая)</c:v>
                </c:pt>
                <c:pt idx="3">
                  <c:v>ЭПО(производящая)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87.1</c:v>
                </c:pt>
                <c:pt idx="1">
                  <c:v>7.3</c:v>
                </c:pt>
                <c:pt idx="2">
                  <c:v>5.5</c:v>
                </c:pt>
                <c:pt idx="3">
                  <c:v>0.1</c:v>
                </c:pt>
              </c:numCache>
            </c:numRef>
          </c:val>
        </c:ser>
        <c:dLbls>
          <c:dLblPos val="bestFit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spPr>
    <a:scene3d>
      <a:camera prst="orthographicFront"/>
      <a:lightRig rig="threePt" dir="t"/>
    </a:scene3d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7CA59C-86CE-4FA3-8085-32065059B82D}" type="doc">
      <dgm:prSet loTypeId="urn:microsoft.com/office/officeart/2005/8/layout/cycle1" loCatId="cycle" qsTypeId="urn:microsoft.com/office/officeart/2005/8/quickstyle/3d9" qsCatId="3D" csTypeId="urn:microsoft.com/office/officeart/2005/8/colors/accent1_2" csCatId="accent1" phldr="1"/>
      <dgm:spPr>
        <a:scene3d>
          <a:camera prst="perspectiveRelaxed" fov="3600000">
            <a:rot lat="21594000" lon="21594000" rev="2400000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</dgm:spPr>
      <dgm:t>
        <a:bodyPr/>
        <a:lstStyle/>
        <a:p>
          <a:endParaRPr lang="ru-RU"/>
        </a:p>
      </dgm:t>
    </dgm:pt>
    <dgm:pt modelId="{0872EDE7-8D11-4156-BC87-072E3762D624}">
      <dgm:prSet phldrT="[Текст]" phldr="1" custT="1"/>
      <dgm:spPr/>
      <dgm:t>
        <a:bodyPr/>
        <a:lstStyle/>
        <a:p>
          <a:endParaRPr lang="ru-RU" sz="100" b="0" cap="none" spc="0" dirty="0">
            <a:ln w="18415" cmpd="sng">
              <a:solidFill>
                <a:schemeClr val="bg1"/>
              </a:solidFill>
              <a:prstDash val="solid"/>
            </a:ln>
            <a:solidFill>
              <a:schemeClr val="bg1"/>
            </a:solidFill>
            <a:effectLst/>
          </a:endParaRPr>
        </a:p>
      </dgm:t>
    </dgm:pt>
    <dgm:pt modelId="{10B015EE-C173-4EB8-897D-5F7C1A255CE6}" type="parTrans" cxnId="{EA8102F4-5A74-4EF3-95D6-62AAB0FC269E}">
      <dgm:prSet/>
      <dgm:spPr/>
      <dgm:t>
        <a:bodyPr/>
        <a:lstStyle/>
        <a:p>
          <a:endParaRPr lang="ru-RU"/>
        </a:p>
      </dgm:t>
    </dgm:pt>
    <dgm:pt modelId="{E0EA4277-3289-4577-A39F-C7E5FF593DA0}" type="sibTrans" cxnId="{EA8102F4-5A74-4EF3-95D6-62AAB0FC269E}">
      <dgm:prSet/>
      <dgm:spPr>
        <a:gradFill rotWithShape="0">
          <a:gsLst>
            <a:gs pos="0">
              <a:schemeClr val="accent6">
                <a:lumMod val="58000"/>
                <a:lumOff val="42000"/>
                <a:alpha val="81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effectLst>
          <a:outerShdw blurRad="50800" dist="76200" sx="97000" sy="97000" algn="bl" rotWithShape="0">
            <a:prstClr val="black">
              <a:alpha val="19000"/>
            </a:prstClr>
          </a:outerShdw>
        </a:effectLst>
        <a:sp3d extrusionH="152250" prstMaterial="matte">
          <a:bevelT w="165100" prst="coolSlant"/>
        </a:sp3d>
      </dgm:spPr>
      <dgm:t>
        <a:bodyPr/>
        <a:lstStyle/>
        <a:p>
          <a:endParaRPr lang="ru-RU"/>
        </a:p>
      </dgm:t>
    </dgm:pt>
    <dgm:pt modelId="{E8CE35A9-1B0E-4F49-B6D7-916B54A97774}">
      <dgm:prSet phldrT="[Текст]" phldr="1"/>
      <dgm:spPr/>
      <dgm:t>
        <a:bodyPr/>
        <a:lstStyle/>
        <a:p>
          <a:endParaRPr lang="ru-RU" dirty="0">
            <a:solidFill>
              <a:schemeClr val="bg1"/>
            </a:solidFill>
          </a:endParaRPr>
        </a:p>
      </dgm:t>
    </dgm:pt>
    <dgm:pt modelId="{B5DFCE9E-3B17-4526-B4D8-37939C89B6B9}" type="parTrans" cxnId="{D9D9A1D1-281C-46D9-8A39-23B637AC570E}">
      <dgm:prSet/>
      <dgm:spPr/>
      <dgm:t>
        <a:bodyPr/>
        <a:lstStyle/>
        <a:p>
          <a:endParaRPr lang="ru-RU"/>
        </a:p>
      </dgm:t>
    </dgm:pt>
    <dgm:pt modelId="{B9378B1B-4E0E-4D1E-88D2-6261590B19BF}" type="sibTrans" cxnId="{D9D9A1D1-281C-46D9-8A39-23B637AC570E}">
      <dgm:prSet/>
      <dgm:spPr>
        <a:gradFill rotWithShape="0">
          <a:gsLst>
            <a:gs pos="0">
              <a:schemeClr val="accent2">
                <a:lumMod val="20000"/>
                <a:lumOff val="8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16200000" scaled="1"/>
        </a:gradFill>
        <a:effectLst>
          <a:outerShdw blurRad="50800" dist="76200" sx="97000" sy="97000" algn="tl" rotWithShape="0">
            <a:prstClr val="black">
              <a:alpha val="19000"/>
            </a:prstClr>
          </a:outerShdw>
        </a:effectLst>
      </dgm:spPr>
      <dgm:t>
        <a:bodyPr/>
        <a:lstStyle/>
        <a:p>
          <a:endParaRPr lang="ru-RU"/>
        </a:p>
      </dgm:t>
    </dgm:pt>
    <dgm:pt modelId="{D506015C-7D68-4574-B4B8-45A368A2F68B}" type="pres">
      <dgm:prSet presAssocID="{E67CA59C-86CE-4FA3-8085-32065059B82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B574727-A1AA-489A-B8CD-993C207907EF}" type="pres">
      <dgm:prSet presAssocID="{0872EDE7-8D11-4156-BC87-072E3762D624}" presName="dummy" presStyleCnt="0"/>
      <dgm:spPr/>
      <dgm:t>
        <a:bodyPr/>
        <a:lstStyle/>
        <a:p>
          <a:endParaRPr lang="ru-RU"/>
        </a:p>
      </dgm:t>
    </dgm:pt>
    <dgm:pt modelId="{A1496427-E0B6-4854-9F4F-6BD715B7D5A4}" type="pres">
      <dgm:prSet presAssocID="{0872EDE7-8D11-4156-BC87-072E3762D624}" presName="node" presStyleLbl="revTx" presStyleIdx="0" presStyleCnt="2" custFlipVert="1" custScaleX="19656" custScaleY="8995" custRadScaleRad="145153" custRadScaleInc="-739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255F8D-3BBD-4BE4-95D3-0117D2702D13}" type="pres">
      <dgm:prSet presAssocID="{E0EA4277-3289-4577-A39F-C7E5FF593DA0}" presName="sibTrans" presStyleLbl="node1" presStyleIdx="0" presStyleCnt="2" custScaleX="97858" custScaleY="99510" custLinFactNeighborX="-11272" custLinFactNeighborY="8042"/>
      <dgm:spPr/>
      <dgm:t>
        <a:bodyPr/>
        <a:lstStyle/>
        <a:p>
          <a:endParaRPr lang="ru-RU"/>
        </a:p>
      </dgm:t>
    </dgm:pt>
    <dgm:pt modelId="{0943B733-45B8-40C2-A93C-9E073B2C1820}" type="pres">
      <dgm:prSet presAssocID="{E8CE35A9-1B0E-4F49-B6D7-916B54A97774}" presName="dummy" presStyleCnt="0"/>
      <dgm:spPr/>
      <dgm:t>
        <a:bodyPr/>
        <a:lstStyle/>
        <a:p>
          <a:endParaRPr lang="ru-RU"/>
        </a:p>
      </dgm:t>
    </dgm:pt>
    <dgm:pt modelId="{EA6492CF-211D-49C7-B160-FD4106BE5399}" type="pres">
      <dgm:prSet presAssocID="{E8CE35A9-1B0E-4F49-B6D7-916B54A97774}" presName="node" presStyleLbl="revTx" presStyleIdx="1" presStyleCnt="2" custScaleX="21456" custScaleY="3067" custRadScaleRad="96078" custRadScaleInc="-508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162887-09BB-4425-A7F4-6F909E188FE7}" type="pres">
      <dgm:prSet presAssocID="{B9378B1B-4E0E-4D1E-88D2-6261590B19BF}" presName="sibTrans" presStyleLbl="node1" presStyleIdx="1" presStyleCnt="2" custLinFactNeighborX="-12704" custLinFactNeighborY="6645"/>
      <dgm:spPr/>
      <dgm:t>
        <a:bodyPr/>
        <a:lstStyle/>
        <a:p>
          <a:endParaRPr lang="ru-RU"/>
        </a:p>
      </dgm:t>
    </dgm:pt>
  </dgm:ptLst>
  <dgm:cxnLst>
    <dgm:cxn modelId="{F3E3F095-5CCB-4ACF-8348-DBC7D98B601E}" type="presOf" srcId="{E0EA4277-3289-4577-A39F-C7E5FF593DA0}" destId="{D2255F8D-3BBD-4BE4-95D3-0117D2702D13}" srcOrd="0" destOrd="0" presId="urn:microsoft.com/office/officeart/2005/8/layout/cycle1"/>
    <dgm:cxn modelId="{D9D9A1D1-281C-46D9-8A39-23B637AC570E}" srcId="{E67CA59C-86CE-4FA3-8085-32065059B82D}" destId="{E8CE35A9-1B0E-4F49-B6D7-916B54A97774}" srcOrd="1" destOrd="0" parTransId="{B5DFCE9E-3B17-4526-B4D8-37939C89B6B9}" sibTransId="{B9378B1B-4E0E-4D1E-88D2-6261590B19BF}"/>
    <dgm:cxn modelId="{1E51479A-6AE2-41A1-A22C-3217F0D0FEFE}" type="presOf" srcId="{B9378B1B-4E0E-4D1E-88D2-6261590B19BF}" destId="{76162887-09BB-4425-A7F4-6F909E188FE7}" srcOrd="0" destOrd="0" presId="urn:microsoft.com/office/officeart/2005/8/layout/cycle1"/>
    <dgm:cxn modelId="{6D8AED27-48EC-4EF2-8122-BBC8E0D719AB}" type="presOf" srcId="{0872EDE7-8D11-4156-BC87-072E3762D624}" destId="{A1496427-E0B6-4854-9F4F-6BD715B7D5A4}" srcOrd="0" destOrd="0" presId="urn:microsoft.com/office/officeart/2005/8/layout/cycle1"/>
    <dgm:cxn modelId="{43CF7ACB-B358-4407-8A92-7366DDD1ED36}" type="presOf" srcId="{E8CE35A9-1B0E-4F49-B6D7-916B54A97774}" destId="{EA6492CF-211D-49C7-B160-FD4106BE5399}" srcOrd="0" destOrd="0" presId="urn:microsoft.com/office/officeart/2005/8/layout/cycle1"/>
    <dgm:cxn modelId="{EA8102F4-5A74-4EF3-95D6-62AAB0FC269E}" srcId="{E67CA59C-86CE-4FA3-8085-32065059B82D}" destId="{0872EDE7-8D11-4156-BC87-072E3762D624}" srcOrd="0" destOrd="0" parTransId="{10B015EE-C173-4EB8-897D-5F7C1A255CE6}" sibTransId="{E0EA4277-3289-4577-A39F-C7E5FF593DA0}"/>
    <dgm:cxn modelId="{DA21F5D5-74F9-4104-B8DD-FE1438754628}" type="presOf" srcId="{E67CA59C-86CE-4FA3-8085-32065059B82D}" destId="{D506015C-7D68-4574-B4B8-45A368A2F68B}" srcOrd="0" destOrd="0" presId="urn:microsoft.com/office/officeart/2005/8/layout/cycle1"/>
    <dgm:cxn modelId="{1CAFE6A1-BAC9-4B0E-A881-46252355624D}" type="presParOf" srcId="{D506015C-7D68-4574-B4B8-45A368A2F68B}" destId="{EB574727-A1AA-489A-B8CD-993C207907EF}" srcOrd="0" destOrd="0" presId="urn:microsoft.com/office/officeart/2005/8/layout/cycle1"/>
    <dgm:cxn modelId="{C4B317D9-70C0-4CA9-B1DF-54CB350D90AE}" type="presParOf" srcId="{D506015C-7D68-4574-B4B8-45A368A2F68B}" destId="{A1496427-E0B6-4854-9F4F-6BD715B7D5A4}" srcOrd="1" destOrd="0" presId="urn:microsoft.com/office/officeart/2005/8/layout/cycle1"/>
    <dgm:cxn modelId="{C7524AE0-46A9-4055-BAF2-5A0D945A9187}" type="presParOf" srcId="{D506015C-7D68-4574-B4B8-45A368A2F68B}" destId="{D2255F8D-3BBD-4BE4-95D3-0117D2702D13}" srcOrd="2" destOrd="0" presId="urn:microsoft.com/office/officeart/2005/8/layout/cycle1"/>
    <dgm:cxn modelId="{FCABBCC7-5B79-4EBD-B383-EDC44C24B872}" type="presParOf" srcId="{D506015C-7D68-4574-B4B8-45A368A2F68B}" destId="{0943B733-45B8-40C2-A93C-9E073B2C1820}" srcOrd="3" destOrd="0" presId="urn:microsoft.com/office/officeart/2005/8/layout/cycle1"/>
    <dgm:cxn modelId="{35E55EA3-4FDC-4217-9120-76E63DF03F9A}" type="presParOf" srcId="{D506015C-7D68-4574-B4B8-45A368A2F68B}" destId="{EA6492CF-211D-49C7-B160-FD4106BE5399}" srcOrd="4" destOrd="0" presId="urn:microsoft.com/office/officeart/2005/8/layout/cycle1"/>
    <dgm:cxn modelId="{1718425B-883F-4916-B707-F13A3E0C9652}" type="presParOf" srcId="{D506015C-7D68-4574-B4B8-45A368A2F68B}" destId="{76162887-09BB-4425-A7F4-6F909E188FE7}" srcOrd="5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7CA59C-86CE-4FA3-8085-32065059B82D}" type="doc">
      <dgm:prSet loTypeId="urn:microsoft.com/office/officeart/2005/8/layout/cycle1" loCatId="cycle" qsTypeId="urn:microsoft.com/office/officeart/2005/8/quickstyle/3d9" qsCatId="3D" csTypeId="urn:microsoft.com/office/officeart/2005/8/colors/accent1_2" csCatId="accent1" phldr="1"/>
      <dgm:spPr>
        <a:scene3d>
          <a:camera prst="perspectiveRelaxed" fov="3600000">
            <a:rot lat="21594000" lon="21594000" rev="2400000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</dgm:spPr>
      <dgm:t>
        <a:bodyPr/>
        <a:lstStyle/>
        <a:p>
          <a:endParaRPr lang="ru-RU"/>
        </a:p>
      </dgm:t>
    </dgm:pt>
    <dgm:pt modelId="{0872EDE7-8D11-4156-BC87-072E3762D624}">
      <dgm:prSet phldrT="[Текст]" phldr="1" custT="1"/>
      <dgm:spPr/>
      <dgm:t>
        <a:bodyPr/>
        <a:lstStyle/>
        <a:p>
          <a:endParaRPr lang="ru-RU" sz="100" b="0" cap="none" spc="0" dirty="0">
            <a:ln w="18415" cmpd="sng">
              <a:solidFill>
                <a:schemeClr val="bg1"/>
              </a:solidFill>
              <a:prstDash val="solid"/>
            </a:ln>
            <a:solidFill>
              <a:schemeClr val="bg1"/>
            </a:solidFill>
            <a:effectLst/>
          </a:endParaRPr>
        </a:p>
      </dgm:t>
    </dgm:pt>
    <dgm:pt modelId="{10B015EE-C173-4EB8-897D-5F7C1A255CE6}" type="parTrans" cxnId="{EA8102F4-5A74-4EF3-95D6-62AAB0FC269E}">
      <dgm:prSet/>
      <dgm:spPr/>
      <dgm:t>
        <a:bodyPr/>
        <a:lstStyle/>
        <a:p>
          <a:endParaRPr lang="ru-RU"/>
        </a:p>
      </dgm:t>
    </dgm:pt>
    <dgm:pt modelId="{E0EA4277-3289-4577-A39F-C7E5FF593DA0}" type="sibTrans" cxnId="{EA8102F4-5A74-4EF3-95D6-62AAB0FC269E}">
      <dgm:prSet/>
      <dgm:spPr>
        <a:gradFill rotWithShape="0">
          <a:gsLst>
            <a:gs pos="0">
              <a:schemeClr val="accent6">
                <a:lumMod val="58000"/>
                <a:lumOff val="42000"/>
                <a:alpha val="81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effectLst>
          <a:outerShdw blurRad="50800" dist="76200" sx="97000" sy="97000" algn="bl" rotWithShape="0">
            <a:prstClr val="black">
              <a:alpha val="19000"/>
            </a:prstClr>
          </a:outerShdw>
        </a:effectLst>
        <a:sp3d extrusionH="152250" prstMaterial="matte">
          <a:bevelT w="165100" prst="coolSlant"/>
        </a:sp3d>
      </dgm:spPr>
      <dgm:t>
        <a:bodyPr/>
        <a:lstStyle/>
        <a:p>
          <a:endParaRPr lang="ru-RU"/>
        </a:p>
      </dgm:t>
    </dgm:pt>
    <dgm:pt modelId="{E8CE35A9-1B0E-4F49-B6D7-916B54A97774}">
      <dgm:prSet phldrT="[Текст]" phldr="1"/>
      <dgm:spPr/>
      <dgm:t>
        <a:bodyPr/>
        <a:lstStyle/>
        <a:p>
          <a:endParaRPr lang="ru-RU" dirty="0">
            <a:solidFill>
              <a:schemeClr val="bg1"/>
            </a:solidFill>
          </a:endParaRPr>
        </a:p>
      </dgm:t>
    </dgm:pt>
    <dgm:pt modelId="{B5DFCE9E-3B17-4526-B4D8-37939C89B6B9}" type="parTrans" cxnId="{D9D9A1D1-281C-46D9-8A39-23B637AC570E}">
      <dgm:prSet/>
      <dgm:spPr/>
      <dgm:t>
        <a:bodyPr/>
        <a:lstStyle/>
        <a:p>
          <a:endParaRPr lang="ru-RU"/>
        </a:p>
      </dgm:t>
    </dgm:pt>
    <dgm:pt modelId="{B9378B1B-4E0E-4D1E-88D2-6261590B19BF}" type="sibTrans" cxnId="{D9D9A1D1-281C-46D9-8A39-23B637AC570E}">
      <dgm:prSet/>
      <dgm:spPr>
        <a:gradFill rotWithShape="0">
          <a:gsLst>
            <a:gs pos="0">
              <a:schemeClr val="accent2">
                <a:lumMod val="20000"/>
                <a:lumOff val="8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16200000" scaled="1"/>
        </a:gradFill>
        <a:effectLst>
          <a:outerShdw blurRad="50800" dist="76200" sx="97000" sy="97000" algn="tl" rotWithShape="0">
            <a:prstClr val="black">
              <a:alpha val="19000"/>
            </a:prstClr>
          </a:outerShdw>
        </a:effectLst>
      </dgm:spPr>
      <dgm:t>
        <a:bodyPr/>
        <a:lstStyle/>
        <a:p>
          <a:endParaRPr lang="ru-RU"/>
        </a:p>
      </dgm:t>
    </dgm:pt>
    <dgm:pt modelId="{D506015C-7D68-4574-B4B8-45A368A2F68B}" type="pres">
      <dgm:prSet presAssocID="{E67CA59C-86CE-4FA3-8085-32065059B82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B574727-A1AA-489A-B8CD-993C207907EF}" type="pres">
      <dgm:prSet presAssocID="{0872EDE7-8D11-4156-BC87-072E3762D624}" presName="dummy" presStyleCnt="0"/>
      <dgm:spPr/>
      <dgm:t>
        <a:bodyPr/>
        <a:lstStyle/>
        <a:p>
          <a:endParaRPr lang="ru-RU"/>
        </a:p>
      </dgm:t>
    </dgm:pt>
    <dgm:pt modelId="{A1496427-E0B6-4854-9F4F-6BD715B7D5A4}" type="pres">
      <dgm:prSet presAssocID="{0872EDE7-8D11-4156-BC87-072E3762D624}" presName="node" presStyleLbl="revTx" presStyleIdx="0" presStyleCnt="2" custFlipVert="1" custScaleX="19656" custScaleY="8995" custRadScaleRad="145153" custRadScaleInc="-739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255F8D-3BBD-4BE4-95D3-0117D2702D13}" type="pres">
      <dgm:prSet presAssocID="{E0EA4277-3289-4577-A39F-C7E5FF593DA0}" presName="sibTrans" presStyleLbl="node1" presStyleIdx="0" presStyleCnt="2" custScaleX="97858" custScaleY="99510" custLinFactNeighborX="-13577" custLinFactNeighborY="8910"/>
      <dgm:spPr/>
      <dgm:t>
        <a:bodyPr/>
        <a:lstStyle/>
        <a:p>
          <a:endParaRPr lang="ru-RU"/>
        </a:p>
      </dgm:t>
    </dgm:pt>
    <dgm:pt modelId="{0943B733-45B8-40C2-A93C-9E073B2C1820}" type="pres">
      <dgm:prSet presAssocID="{E8CE35A9-1B0E-4F49-B6D7-916B54A97774}" presName="dummy" presStyleCnt="0"/>
      <dgm:spPr/>
      <dgm:t>
        <a:bodyPr/>
        <a:lstStyle/>
        <a:p>
          <a:endParaRPr lang="ru-RU"/>
        </a:p>
      </dgm:t>
    </dgm:pt>
    <dgm:pt modelId="{EA6492CF-211D-49C7-B160-FD4106BE5399}" type="pres">
      <dgm:prSet presAssocID="{E8CE35A9-1B0E-4F49-B6D7-916B54A97774}" presName="node" presStyleLbl="revTx" presStyleIdx="1" presStyleCnt="2" custScaleX="21456" custScaleY="3067" custRadScaleRad="96078" custRadScaleInc="-508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162887-09BB-4425-A7F4-6F909E188FE7}" type="pres">
      <dgm:prSet presAssocID="{B9378B1B-4E0E-4D1E-88D2-6261590B19BF}" presName="sibTrans" presStyleLbl="node1" presStyleIdx="1" presStyleCnt="2" custLinFactNeighborX="-14454" custLinFactNeighborY="7668"/>
      <dgm:spPr/>
      <dgm:t>
        <a:bodyPr/>
        <a:lstStyle/>
        <a:p>
          <a:endParaRPr lang="ru-RU"/>
        </a:p>
      </dgm:t>
    </dgm:pt>
  </dgm:ptLst>
  <dgm:cxnLst>
    <dgm:cxn modelId="{228AA022-9F36-440D-B799-945D99EA9591}" type="presOf" srcId="{B9378B1B-4E0E-4D1E-88D2-6261590B19BF}" destId="{76162887-09BB-4425-A7F4-6F909E188FE7}" srcOrd="0" destOrd="0" presId="urn:microsoft.com/office/officeart/2005/8/layout/cycle1"/>
    <dgm:cxn modelId="{D9D9A1D1-281C-46D9-8A39-23B637AC570E}" srcId="{E67CA59C-86CE-4FA3-8085-32065059B82D}" destId="{E8CE35A9-1B0E-4F49-B6D7-916B54A97774}" srcOrd="1" destOrd="0" parTransId="{B5DFCE9E-3B17-4526-B4D8-37939C89B6B9}" sibTransId="{B9378B1B-4E0E-4D1E-88D2-6261590B19BF}"/>
    <dgm:cxn modelId="{51E6C53C-6409-4E5A-BA93-AFF55E5330AA}" type="presOf" srcId="{E67CA59C-86CE-4FA3-8085-32065059B82D}" destId="{D506015C-7D68-4574-B4B8-45A368A2F68B}" srcOrd="0" destOrd="0" presId="urn:microsoft.com/office/officeart/2005/8/layout/cycle1"/>
    <dgm:cxn modelId="{9DAFBC72-3936-4EDC-832A-C27F77720BE7}" type="presOf" srcId="{0872EDE7-8D11-4156-BC87-072E3762D624}" destId="{A1496427-E0B6-4854-9F4F-6BD715B7D5A4}" srcOrd="0" destOrd="0" presId="urn:microsoft.com/office/officeart/2005/8/layout/cycle1"/>
    <dgm:cxn modelId="{4365F5A3-0078-4E09-B262-114EF95E6DF1}" type="presOf" srcId="{E0EA4277-3289-4577-A39F-C7E5FF593DA0}" destId="{D2255F8D-3BBD-4BE4-95D3-0117D2702D13}" srcOrd="0" destOrd="0" presId="urn:microsoft.com/office/officeart/2005/8/layout/cycle1"/>
    <dgm:cxn modelId="{613B6339-0E6C-4FED-A156-4C08F9622FAD}" type="presOf" srcId="{E8CE35A9-1B0E-4F49-B6D7-916B54A97774}" destId="{EA6492CF-211D-49C7-B160-FD4106BE5399}" srcOrd="0" destOrd="0" presId="urn:microsoft.com/office/officeart/2005/8/layout/cycle1"/>
    <dgm:cxn modelId="{EA8102F4-5A74-4EF3-95D6-62AAB0FC269E}" srcId="{E67CA59C-86CE-4FA3-8085-32065059B82D}" destId="{0872EDE7-8D11-4156-BC87-072E3762D624}" srcOrd="0" destOrd="0" parTransId="{10B015EE-C173-4EB8-897D-5F7C1A255CE6}" sibTransId="{E0EA4277-3289-4577-A39F-C7E5FF593DA0}"/>
    <dgm:cxn modelId="{F4FD4592-0763-46A3-9130-70CA98DD2245}" type="presParOf" srcId="{D506015C-7D68-4574-B4B8-45A368A2F68B}" destId="{EB574727-A1AA-489A-B8CD-993C207907EF}" srcOrd="0" destOrd="0" presId="urn:microsoft.com/office/officeart/2005/8/layout/cycle1"/>
    <dgm:cxn modelId="{55735C7E-AC93-43A6-9389-79D6D4AA930B}" type="presParOf" srcId="{D506015C-7D68-4574-B4B8-45A368A2F68B}" destId="{A1496427-E0B6-4854-9F4F-6BD715B7D5A4}" srcOrd="1" destOrd="0" presId="urn:microsoft.com/office/officeart/2005/8/layout/cycle1"/>
    <dgm:cxn modelId="{FB37BB4E-F609-4992-92FD-1F2E49BB221E}" type="presParOf" srcId="{D506015C-7D68-4574-B4B8-45A368A2F68B}" destId="{D2255F8D-3BBD-4BE4-95D3-0117D2702D13}" srcOrd="2" destOrd="0" presId="urn:microsoft.com/office/officeart/2005/8/layout/cycle1"/>
    <dgm:cxn modelId="{96D1E75E-21AB-40BD-9AD5-A1D62B30AECE}" type="presParOf" srcId="{D506015C-7D68-4574-B4B8-45A368A2F68B}" destId="{0943B733-45B8-40C2-A93C-9E073B2C1820}" srcOrd="3" destOrd="0" presId="urn:microsoft.com/office/officeart/2005/8/layout/cycle1"/>
    <dgm:cxn modelId="{5BCA2526-64DE-4D8A-BF23-E8F78FFB1939}" type="presParOf" srcId="{D506015C-7D68-4574-B4B8-45A368A2F68B}" destId="{EA6492CF-211D-49C7-B160-FD4106BE5399}" srcOrd="4" destOrd="0" presId="urn:microsoft.com/office/officeart/2005/8/layout/cycle1"/>
    <dgm:cxn modelId="{A1443D9E-11F2-4DA8-A1E2-E2C8C8FB4FCC}" type="presParOf" srcId="{D506015C-7D68-4574-B4B8-45A368A2F68B}" destId="{76162887-09BB-4425-A7F4-6F909E188FE7}" srcOrd="5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2FC6FE8-0679-49AF-A91A-2332A00CDD69}" type="doc">
      <dgm:prSet loTypeId="urn:microsoft.com/office/officeart/2005/8/layout/target3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4CFEF65-0751-4ED3-B448-C4A54DBEBADE}">
      <dgm:prSet phldrT="[Текст]"/>
      <dgm:spPr/>
      <dgm:t>
        <a:bodyPr/>
        <a:lstStyle/>
        <a:p>
          <a:r>
            <a:rPr lang="ru-RU" dirty="0" smtClean="0"/>
            <a:t>                  </a:t>
          </a:r>
          <a:endParaRPr lang="ru-RU" dirty="0"/>
        </a:p>
      </dgm:t>
    </dgm:pt>
    <dgm:pt modelId="{25CADB13-D1B6-4C08-A480-695B99215857}" type="sibTrans" cxnId="{F1103648-C00A-41A3-9FB3-4705BDA58D35}">
      <dgm:prSet/>
      <dgm:spPr/>
      <dgm:t>
        <a:bodyPr/>
        <a:lstStyle/>
        <a:p>
          <a:endParaRPr lang="ru-RU"/>
        </a:p>
      </dgm:t>
    </dgm:pt>
    <dgm:pt modelId="{2E4F68B5-2DD0-4D3D-B8B7-254DF51358AF}" type="parTrans" cxnId="{F1103648-C00A-41A3-9FB3-4705BDA58D35}">
      <dgm:prSet/>
      <dgm:spPr/>
      <dgm:t>
        <a:bodyPr/>
        <a:lstStyle/>
        <a:p>
          <a:endParaRPr lang="ru-RU"/>
        </a:p>
      </dgm:t>
    </dgm:pt>
    <dgm:pt modelId="{1C33C749-E787-4FEE-B0EC-B4A0EAD8D5C2}" type="pres">
      <dgm:prSet presAssocID="{52FC6FE8-0679-49AF-A91A-2332A00CDD69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A456FC5-D155-4FFB-B40A-E0B50788B159}" type="pres">
      <dgm:prSet presAssocID="{C4CFEF65-0751-4ED3-B448-C4A54DBEBADE}" presName="circle1" presStyleLbl="node1" presStyleIdx="0" presStyleCnt="1" custScaleY="108178" custLinFactNeighborX="670" custLinFactNeighborY="-473"/>
      <dgm:spPr/>
      <dgm:t>
        <a:bodyPr/>
        <a:lstStyle/>
        <a:p>
          <a:endParaRPr lang="ru-RU"/>
        </a:p>
      </dgm:t>
    </dgm:pt>
    <dgm:pt modelId="{9096A6B6-E0FD-4CC2-8203-C359FA0A6C3D}" type="pres">
      <dgm:prSet presAssocID="{C4CFEF65-0751-4ED3-B448-C4A54DBEBADE}" presName="space" presStyleCnt="0"/>
      <dgm:spPr/>
    </dgm:pt>
    <dgm:pt modelId="{4FE87377-D889-4D8F-888A-D30838E4C24D}" type="pres">
      <dgm:prSet presAssocID="{C4CFEF65-0751-4ED3-B448-C4A54DBEBADE}" presName="rect1" presStyleLbl="alignAcc1" presStyleIdx="0" presStyleCnt="1" custScaleY="107877" custLinFactNeighborX="-116" custLinFactNeighborY="-707"/>
      <dgm:spPr/>
      <dgm:t>
        <a:bodyPr/>
        <a:lstStyle/>
        <a:p>
          <a:endParaRPr lang="ru-RU"/>
        </a:p>
      </dgm:t>
    </dgm:pt>
    <dgm:pt modelId="{7D7F1AD6-CB92-4EF4-A310-6C6A608F6E51}" type="pres">
      <dgm:prSet presAssocID="{C4CFEF65-0751-4ED3-B448-C4A54DBEBADE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E1252A-5B27-447A-8879-51FD82B6D330}" type="presOf" srcId="{C4CFEF65-0751-4ED3-B448-C4A54DBEBADE}" destId="{4FE87377-D889-4D8F-888A-D30838E4C24D}" srcOrd="0" destOrd="0" presId="urn:microsoft.com/office/officeart/2005/8/layout/target3"/>
    <dgm:cxn modelId="{F1103648-C00A-41A3-9FB3-4705BDA58D35}" srcId="{52FC6FE8-0679-49AF-A91A-2332A00CDD69}" destId="{C4CFEF65-0751-4ED3-B448-C4A54DBEBADE}" srcOrd="0" destOrd="0" parTransId="{2E4F68B5-2DD0-4D3D-B8B7-254DF51358AF}" sibTransId="{25CADB13-D1B6-4C08-A480-695B99215857}"/>
    <dgm:cxn modelId="{9028606C-ED67-4F6B-9E56-4103933DDDDE}" type="presOf" srcId="{52FC6FE8-0679-49AF-A91A-2332A00CDD69}" destId="{1C33C749-E787-4FEE-B0EC-B4A0EAD8D5C2}" srcOrd="0" destOrd="0" presId="urn:microsoft.com/office/officeart/2005/8/layout/target3"/>
    <dgm:cxn modelId="{039D78B2-5BEA-405D-B50F-B5B85575C5E2}" type="presOf" srcId="{C4CFEF65-0751-4ED3-B448-C4A54DBEBADE}" destId="{7D7F1AD6-CB92-4EF4-A310-6C6A608F6E51}" srcOrd="1" destOrd="0" presId="urn:microsoft.com/office/officeart/2005/8/layout/target3"/>
    <dgm:cxn modelId="{F15FD3A2-5F27-4250-B294-9334DAC260B2}" type="presParOf" srcId="{1C33C749-E787-4FEE-B0EC-B4A0EAD8D5C2}" destId="{CA456FC5-D155-4FFB-B40A-E0B50788B159}" srcOrd="0" destOrd="0" presId="urn:microsoft.com/office/officeart/2005/8/layout/target3"/>
    <dgm:cxn modelId="{AB7FA889-B604-483B-8DFB-AA089836779A}" type="presParOf" srcId="{1C33C749-E787-4FEE-B0EC-B4A0EAD8D5C2}" destId="{9096A6B6-E0FD-4CC2-8203-C359FA0A6C3D}" srcOrd="1" destOrd="0" presId="urn:microsoft.com/office/officeart/2005/8/layout/target3"/>
    <dgm:cxn modelId="{2417B4F9-9A4A-4E80-AACF-7C6C6D689968}" type="presParOf" srcId="{1C33C749-E787-4FEE-B0EC-B4A0EAD8D5C2}" destId="{4FE87377-D889-4D8F-888A-D30838E4C24D}" srcOrd="2" destOrd="0" presId="urn:microsoft.com/office/officeart/2005/8/layout/target3"/>
    <dgm:cxn modelId="{FE1D4209-E07E-4B59-8F9E-C80825859A62}" type="presParOf" srcId="{1C33C749-E787-4FEE-B0EC-B4A0EAD8D5C2}" destId="{7D7F1AD6-CB92-4EF4-A310-6C6A608F6E51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2946351" cy="496174"/>
          </a:xfrm>
          <a:prstGeom prst="rect">
            <a:avLst/>
          </a:prstGeom>
        </p:spPr>
        <p:txBody>
          <a:bodyPr vert="horz" lIns="91417" tIns="45710" rIns="91417" bIns="4571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731" y="0"/>
            <a:ext cx="2946351" cy="496174"/>
          </a:xfrm>
          <a:prstGeom prst="rect">
            <a:avLst/>
          </a:prstGeom>
        </p:spPr>
        <p:txBody>
          <a:bodyPr vert="horz" lIns="91417" tIns="45710" rIns="91417" bIns="45710" rtlCol="0"/>
          <a:lstStyle>
            <a:lvl1pPr algn="r">
              <a:defRPr sz="1200"/>
            </a:lvl1pPr>
          </a:lstStyle>
          <a:p>
            <a:fld id="{B0C0F044-D236-4B50-B931-1162A8A4CFD7}" type="datetimeFigureOut">
              <a:rPr lang="ru-RU" smtClean="0"/>
              <a:t>04.05.2021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7" tIns="45710" rIns="91417" bIns="4571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931" y="4716030"/>
            <a:ext cx="5437821" cy="4467146"/>
          </a:xfrm>
          <a:prstGeom prst="rect">
            <a:avLst/>
          </a:prstGeom>
        </p:spPr>
        <p:txBody>
          <a:bodyPr vert="horz" lIns="91417" tIns="45710" rIns="91417" bIns="4571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468"/>
            <a:ext cx="2946351" cy="496172"/>
          </a:xfrm>
          <a:prstGeom prst="rect">
            <a:avLst/>
          </a:prstGeom>
        </p:spPr>
        <p:txBody>
          <a:bodyPr vert="horz" lIns="91417" tIns="45710" rIns="91417" bIns="4571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731" y="9430468"/>
            <a:ext cx="2946351" cy="496172"/>
          </a:xfrm>
          <a:prstGeom prst="rect">
            <a:avLst/>
          </a:prstGeom>
        </p:spPr>
        <p:txBody>
          <a:bodyPr vert="horz" lIns="91417" tIns="45710" rIns="91417" bIns="45710" rtlCol="0" anchor="b"/>
          <a:lstStyle>
            <a:lvl1pPr algn="r">
              <a:defRPr sz="1200"/>
            </a:lvl1pPr>
          </a:lstStyle>
          <a:p>
            <a:fld id="{0790B708-80E8-49EE-808E-CDF30EB71F4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7946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0B708-80E8-49EE-808E-CDF30EB71F48}" type="slidenum">
              <a:rPr lang="ru-RU" smtClean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4832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BE33-BD71-4673-A656-1B15725991A1}" type="datetime1">
              <a:rPr lang="ru-RU" smtClean="0"/>
              <a:t>04.05.2021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7135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94A73-EFFC-4527-93B3-444C80109C30}" type="datetime1">
              <a:rPr lang="ru-RU" smtClean="0"/>
              <a:t>04.05.2021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1466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B25EC-DEC9-424C-A14D-4E2BBD25ACE5}" type="datetime1">
              <a:rPr lang="ru-RU" smtClean="0"/>
              <a:t>04.05.2021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2490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280F-EE54-4956-8C51-02797740C6E4}" type="datetime1">
              <a:rPr lang="ru-RU" smtClean="0"/>
              <a:t>04.05.2021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8941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BA627-90B3-4124-8F1D-42D205806794}" type="datetime1">
              <a:rPr lang="ru-RU" smtClean="0"/>
              <a:t>04.05.2021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497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FE38-4662-4D9E-BCFF-E17434511C55}" type="datetime1">
              <a:rPr lang="ru-RU" smtClean="0"/>
              <a:t>04.05.2021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9706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A958-56BA-4816-9F9C-44E6DDE745B5}" type="datetime1">
              <a:rPr lang="ru-RU" smtClean="0"/>
              <a:t>04.05.2021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728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1E4EC-4B5F-4256-9FA4-530421091874}" type="datetime1">
              <a:rPr lang="ru-RU" smtClean="0"/>
              <a:t>04.05.2021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1615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15DD1-8942-4F09-8C75-BC8B5EBC9C6E}" type="datetime1">
              <a:rPr lang="ru-RU" smtClean="0"/>
              <a:t>04.05.2021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4999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2143-C9F3-4D2C-8FC7-43C794A4693C}" type="datetime1">
              <a:rPr lang="ru-RU" smtClean="0"/>
              <a:t>04.05.2021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3753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D9DBA-CA8B-427D-A5DC-1461CA082D9F}" type="datetime1">
              <a:rPr lang="ru-RU" smtClean="0"/>
              <a:t>04.05.2021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131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gradFill flip="none" rotWithShape="1">
          <a:gsLst>
            <a:gs pos="100000">
              <a:schemeClr val="bg1"/>
            </a:gs>
            <a:gs pos="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621DD-5723-412B-A72C-31B7A9FF3565}" type="datetime1">
              <a:rPr lang="ru-RU" smtClean="0"/>
              <a:t>04.05.2021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720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13" Type="http://schemas.microsoft.com/office/2007/relationships/diagramDrawing" Target="../diagrams/drawing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diagramColors" Target="../diagrams/colors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diagramQuickStyle" Target="../diagrams/quickStyle2.xml"/><Relationship Id="rId5" Type="http://schemas.openxmlformats.org/officeDocument/2006/relationships/diagramQuickStyle" Target="../diagrams/quickStyle1.xml"/><Relationship Id="rId10" Type="http://schemas.openxmlformats.org/officeDocument/2006/relationships/diagramLayout" Target="../diagrams/layout2.xml"/><Relationship Id="rId4" Type="http://schemas.openxmlformats.org/officeDocument/2006/relationships/diagramLayout" Target="../diagrams/layout1.xml"/><Relationship Id="rId9" Type="http://schemas.openxmlformats.org/officeDocument/2006/relationships/diagramData" Target="../diagrams/data2.xml"/><Relationship Id="rId14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9512" y="2996952"/>
            <a:ext cx="8984066" cy="3528392"/>
          </a:xfrm>
          <a:prstGeom prst="rect">
            <a:avLst/>
          </a:prstGeom>
          <a:gradFill flip="none" rotWithShape="1">
            <a:gsLst>
              <a:gs pos="100000">
                <a:schemeClr val="bg2"/>
              </a:gs>
              <a:gs pos="0">
                <a:schemeClr val="bg1"/>
              </a:gs>
            </a:gsLst>
            <a:lin ang="12600000" scaled="0"/>
            <a:tileRect/>
          </a:gradFill>
          <a:ln w="34925">
            <a:noFill/>
          </a:ln>
          <a:effectLst>
            <a:glow>
              <a:schemeClr val="accent4">
                <a:lumMod val="60000"/>
                <a:lumOff val="40000"/>
                <a:alpha val="66000"/>
              </a:schemeClr>
            </a:glow>
            <a:softEdge rad="0"/>
          </a:effectLst>
          <a:scene3d>
            <a:camera prst="perspectiveAbove">
              <a:rot lat="21594000" lon="0" rev="0"/>
            </a:camera>
            <a:lightRig rig="flat" dir="t"/>
          </a:scene3d>
          <a:sp3d z="-57150" extrusionH="38100" contourW="12700" prstMaterial="clear"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8402" y="3299645"/>
            <a:ext cx="8815598" cy="35394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 </a:t>
            </a: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исполнении утвержденной тарифной сметы, об исполнении утвержденного инвестиционного проекта, о соблюдении показателей качества и надежности регулируемых услуг и достижении показателей эффективности деятельности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АО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«АРЭК» за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 год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>
              <a:ln w="10541" cmpd="sng">
                <a:solidFill>
                  <a:srgbClr val="163574"/>
                </a:solidFill>
                <a:prstDash val="solid"/>
              </a:ln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745" b="97932" l="10000" r="90000">
                        <a14:foregroundMark x1="46613" y1="22871" x2="46613" y2="22871"/>
                        <a14:foregroundMark x1="39274" y1="37105" x2="39274" y2="37105"/>
                        <a14:foregroundMark x1="58548" y1="37591" x2="58548" y2="37591"/>
                        <a14:foregroundMark x1="51048" y1="58029" x2="51048" y2="58029"/>
                        <a14:foregroundMark x1="30081" y1="59367" x2="30081" y2="59367"/>
                        <a14:foregroundMark x1="65242" y1="61192" x2="65242" y2="61192"/>
                        <a14:foregroundMark x1="67016" y1="52798" x2="67016" y2="52798"/>
                        <a14:foregroundMark x1="48871" y1="50730" x2="48871" y2="50730"/>
                        <a14:foregroundMark x1="37097" y1="42336" x2="37097" y2="42336"/>
                        <a14:foregroundMark x1="45081" y1="37470" x2="45081" y2="37470"/>
                        <a14:foregroundMark x1="58226" y1="43309" x2="58226" y2="43309"/>
                        <a14:foregroundMark x1="41048" y1="68735" x2="41048" y2="68735"/>
                        <a14:foregroundMark x1="29516" y1="48297" x2="29516" y2="48297"/>
                        <a14:foregroundMark x1="30323" y1="44891" x2="30323" y2="44891"/>
                        <a14:foregroundMark x1="66613" y1="44891" x2="66613" y2="44891"/>
                        <a14:foregroundMark x1="31210" y1="44526" x2="31210" y2="44526"/>
                        <a14:foregroundMark x1="60323" y1="44891" x2="60323" y2="44891"/>
                        <a14:backgroundMark x1="46129" y1="56083" x2="46129" y2="56083"/>
                        <a14:backgroundMark x1="44597" y1="63504" x2="44597" y2="63504"/>
                        <a14:backgroundMark x1="48871" y1="65937" x2="48871" y2="65937"/>
                        <a14:backgroundMark x1="49597" y1="44647" x2="49597" y2="44647"/>
                        <a14:backgroundMark x1="33710" y1="60827" x2="33710" y2="60827"/>
                        <a14:backgroundMark x1="22258" y1="39903" x2="22258" y2="39903"/>
                        <a14:backgroundMark x1="21935" y1="42944" x2="21935" y2="42944"/>
                        <a14:backgroundMark x1="20806" y1="52311" x2="20806" y2="52311"/>
                        <a14:backgroundMark x1="75161" y1="36131" x2="75161" y2="36131"/>
                        <a14:backgroundMark x1="27097" y1="22871" x2="27097" y2="22871"/>
                        <a14:backgroundMark x1="36290" y1="13260" x2="36290" y2="13260"/>
                        <a14:backgroundMark x1="49839" y1="9246" x2="49839" y2="9246"/>
                        <a14:backgroundMark x1="22581" y1="28467" x2="22581" y2="28467"/>
                        <a14:backgroundMark x1="24597" y1="26886" x2="24597" y2="26886"/>
                        <a14:backgroundMark x1="29758" y1="17640" x2="29758" y2="17640"/>
                        <a14:backgroundMark x1="26694" y1="28710" x2="26694" y2="28710"/>
                        <a14:backgroundMark x1="25242" y1="31265" x2="25242" y2="31265"/>
                        <a14:backgroundMark x1="30968" y1="20438" x2="30968" y2="20438"/>
                        <a14:backgroundMark x1="33468" y1="14599" x2="33468" y2="14599"/>
                        <a14:backgroundMark x1="39597" y1="10462" x2="39597" y2="10462"/>
                        <a14:backgroundMark x1="42258" y1="8637" x2="42258" y2="8637"/>
                        <a14:backgroundMark x1="54113" y1="9611" x2="54113" y2="9611"/>
                        <a14:backgroundMark x1="57823" y1="13625" x2="57823" y2="13625"/>
                        <a14:backgroundMark x1="76048" y1="57908" x2="76048" y2="57908"/>
                        <a14:backgroundMark x1="73226" y1="64599" x2="73226" y2="64599"/>
                        <a14:backgroundMark x1="68306" y1="81630" x2="68306" y2="81630"/>
                        <a14:backgroundMark x1="54113" y1="89051" x2="54113" y2="89051"/>
                        <a14:backgroundMark x1="44677" y1="91241" x2="44677" y2="91241"/>
                        <a14:backgroundMark x1="35242" y1="87835" x2="35242" y2="87835"/>
                        <a14:backgroundMark x1="26048" y1="75426" x2="26048" y2="75426"/>
                      </a14:backgroundRemoval>
                    </a14:imgEffect>
                    <a14:imgEffect>
                      <a14:colorTemperature colorTemp="53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60648"/>
            <a:ext cx="5184576" cy="343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31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10</a:t>
            </a:fld>
            <a:endParaRPr lang="ru-RU" dirty="0"/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49263" y="188640"/>
            <a:ext cx="8334750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Видеостена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ru-RU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 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ARISS SCADA ООО "НТК интерфейс" на 4 монитора </a:t>
            </a:r>
            <a:r>
              <a:rPr lang="ru-RU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комплекта)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6174" y="2780928"/>
            <a:ext cx="83712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Установлена  на диспетчерских пунктах  </a:t>
            </a:r>
            <a:r>
              <a:rPr lang="ru-RU" sz="1400" dirty="0" err="1" smtClean="0"/>
              <a:t>Аршалынских</a:t>
            </a:r>
            <a:r>
              <a:rPr lang="ru-RU" sz="1400" dirty="0" smtClean="0"/>
              <a:t> РЭС, </a:t>
            </a:r>
            <a:r>
              <a:rPr lang="ru-RU" sz="1400" dirty="0" err="1" smtClean="0"/>
              <a:t>Буландынских</a:t>
            </a:r>
            <a:r>
              <a:rPr lang="ru-RU" sz="1400" dirty="0" smtClean="0"/>
              <a:t> РЭС</a:t>
            </a:r>
            <a:endParaRPr lang="ru-RU" sz="1400" dirty="0"/>
          </a:p>
        </p:txBody>
      </p:sp>
      <p:pic>
        <p:nvPicPr>
          <p:cNvPr id="10" name="Picture 3" descr="C:\Users\LAZ-2\Desktop\Новая папка\IMG-20210129-WA000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82" y="476672"/>
            <a:ext cx="8300111" cy="2352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9261" y="3140968"/>
            <a:ext cx="829920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Видеостена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ru-RU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ARISS 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SCADA ООО "НТК интерфейс"  на 6 мониторов (1комплект)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62" y="3501008"/>
            <a:ext cx="8299199" cy="259228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Прямоугольник 12"/>
          <p:cNvSpPr/>
          <p:nvPr/>
        </p:nvSpPr>
        <p:spPr>
          <a:xfrm>
            <a:off x="449262" y="6093296"/>
            <a:ext cx="83712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Установлена  на диспетчерских пунктах  ОДС РЭУ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09535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11</a:t>
            </a:fld>
            <a:endParaRPr lang="ru-RU" dirty="0"/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49263" y="188640"/>
            <a:ext cx="8334750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Радиокомплекс в 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комплекте с оборудованием мультиплексирования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2" descr="C:\Users\LAZ-2\Desktop\Новая папка\IMG-20210129-WA000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90574"/>
            <a:ext cx="4114849" cy="4582642"/>
          </a:xfrm>
          <a:prstGeom prst="rect">
            <a:avLst/>
          </a:prstGeom>
          <a:noFill/>
          <a:extLst/>
        </p:spPr>
      </p:pic>
      <p:pic>
        <p:nvPicPr>
          <p:cNvPr id="14" name="Picture 3" descr="C:\Users\LAZ-2\Desktop\Новая папка\IMG_20210129_11025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790574"/>
            <a:ext cx="3744416" cy="4582642"/>
          </a:xfrm>
          <a:prstGeom prst="rect">
            <a:avLst/>
          </a:prstGeom>
          <a:noFill/>
          <a:extLst/>
        </p:spPr>
      </p:pic>
      <p:sp>
        <p:nvSpPr>
          <p:cNvPr id="7" name="Прямоугольник 6"/>
          <p:cNvSpPr/>
          <p:nvPr/>
        </p:nvSpPr>
        <p:spPr>
          <a:xfrm>
            <a:off x="395536" y="5661248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Установлен ПС </a:t>
            </a:r>
            <a:r>
              <a:rPr lang="ru-RU" dirty="0" smtClean="0"/>
              <a:t>«</a:t>
            </a:r>
            <a:r>
              <a:rPr lang="ru-RU" dirty="0"/>
              <a:t>Северная», </a:t>
            </a:r>
            <a:r>
              <a:rPr lang="ru-RU" dirty="0" smtClean="0"/>
              <a:t>ПС </a:t>
            </a:r>
            <a:r>
              <a:rPr lang="ru-RU" dirty="0"/>
              <a:t>«Ильинка», </a:t>
            </a:r>
            <a:r>
              <a:rPr lang="ru-RU" dirty="0" smtClean="0"/>
              <a:t>ПС «</a:t>
            </a:r>
            <a:r>
              <a:rPr lang="ru-RU" dirty="0" err="1" smtClean="0"/>
              <a:t>Елезаветинка</a:t>
            </a:r>
            <a:r>
              <a:rPr lang="ru-RU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24613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6619"/>
            <a:ext cx="8229600" cy="778098"/>
          </a:xfrm>
        </p:spPr>
        <p:txBody>
          <a:bodyPr>
            <a:norm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об исполнении тарифной сметы АО "АРЭК" на услуги по передаче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электрической энергии за 2020 год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12</a:t>
            </a:fld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430295"/>
              </p:ext>
            </p:extLst>
          </p:nvPr>
        </p:nvGraphicFramePr>
        <p:xfrm>
          <a:off x="251520" y="836712"/>
          <a:ext cx="8640959" cy="55446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33439"/>
                <a:gridCol w="4034455"/>
                <a:gridCol w="761432"/>
                <a:gridCol w="851394"/>
                <a:gridCol w="660105"/>
                <a:gridCol w="750067"/>
                <a:gridCol w="750067"/>
              </a:tblGrid>
              <a:tr h="16270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№п/п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Наименование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 err="1">
                          <a:effectLst/>
                        </a:rPr>
                        <a:t>Ед.изм</a:t>
                      </a:r>
                      <a:r>
                        <a:rPr lang="ru-RU" sz="1000" b="1" u="none" strike="noStrike" dirty="0">
                          <a:effectLst/>
                        </a:rPr>
                        <a:t>.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</a:rPr>
                        <a:t>2020 год</a:t>
                      </a:r>
                      <a:endParaRPr lang="ru-RU" sz="10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</a:rPr>
                        <a:t>Отклонение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43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Утверждено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Факт</a:t>
                      </a:r>
                      <a:endParaRPr lang="ru-RU" sz="1000" b="1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Факта от </a:t>
                      </a:r>
                      <a:r>
                        <a:rPr lang="ru-RU" sz="1000" b="1" u="none" strike="noStrike" dirty="0" err="1" smtClean="0">
                          <a:effectLst/>
                        </a:rPr>
                        <a:t>утв.ТС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в % к </a:t>
                      </a:r>
                      <a:r>
                        <a:rPr lang="ru-RU" sz="1000" b="1" u="none" strike="noStrike" dirty="0" err="1" smtClean="0">
                          <a:effectLst/>
                        </a:rPr>
                        <a:t>утв.ТС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254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</a:rPr>
                        <a:t>I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u="none" strike="noStrike" dirty="0">
                          <a:effectLst/>
                        </a:rPr>
                        <a:t>Затраты на производство товаров и предоставление услуг- всего, в том числе: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 err="1">
                          <a:effectLst/>
                        </a:rPr>
                        <a:t>тыс.тенге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7 505 520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7 604 322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98 802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1,3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7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Материальные затраты- всего, в том числе: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err="1">
                          <a:effectLst/>
                        </a:rPr>
                        <a:t>тыс.тенге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2 418 131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2 441 555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23 424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1,0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7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1,1</a:t>
                      </a:r>
                      <a:endParaRPr lang="ru-RU" sz="1000" b="0" i="1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Сырье и материалы</a:t>
                      </a:r>
                      <a:endParaRPr lang="ru-RU" sz="1000" b="0" i="1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err="1">
                          <a:effectLst/>
                        </a:rPr>
                        <a:t>тыс.тенге</a:t>
                      </a:r>
                      <a:endParaRPr lang="ru-RU" sz="10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320 081</a:t>
                      </a:r>
                      <a:endParaRPr lang="ru-RU" sz="1000" b="0" i="1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384 519</a:t>
                      </a:r>
                      <a:endParaRPr lang="ru-RU" sz="1000" b="0" i="1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64 438</a:t>
                      </a:r>
                      <a:endParaRPr lang="ru-RU" sz="1000" b="0" i="1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20,1</a:t>
                      </a:r>
                      <a:endParaRPr lang="ru-RU" sz="1000" b="0" i="1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7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1,2</a:t>
                      </a:r>
                      <a:endParaRPr lang="ru-RU" sz="1000" b="0" i="1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Покупные изделия</a:t>
                      </a:r>
                      <a:endParaRPr lang="ru-RU" sz="1000" b="0" i="1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err="1">
                          <a:effectLst/>
                        </a:rPr>
                        <a:t>тыс.тенге</a:t>
                      </a:r>
                      <a:endParaRPr lang="ru-RU" sz="10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</a:t>
                      </a:r>
                      <a:endParaRPr lang="ru-RU" sz="1000" b="0" i="1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</a:t>
                      </a:r>
                      <a:endParaRPr lang="ru-RU" sz="1000" b="0" i="1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</a:t>
                      </a:r>
                      <a:endParaRPr lang="ru-RU" sz="1000" b="0" i="1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0,0</a:t>
                      </a:r>
                      <a:endParaRPr lang="ru-RU" sz="1000" b="0" i="1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7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1,3</a:t>
                      </a:r>
                      <a:endParaRPr lang="ru-RU" sz="1000" b="0" i="1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ГСМ</a:t>
                      </a:r>
                      <a:endParaRPr lang="ru-RU" sz="1000" b="0" i="1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тыс.тенге</a:t>
                      </a:r>
                      <a:endParaRPr lang="ru-RU" sz="1000" b="0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152 183</a:t>
                      </a:r>
                      <a:endParaRPr lang="ru-RU" sz="1000" b="0" i="1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176 752</a:t>
                      </a:r>
                      <a:endParaRPr lang="ru-RU" sz="1000" b="0" i="1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24 569</a:t>
                      </a:r>
                      <a:endParaRPr lang="ru-RU" sz="1000" b="0" i="1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16,1</a:t>
                      </a:r>
                      <a:endParaRPr lang="ru-RU" sz="1000" b="0" i="1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7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1,4</a:t>
                      </a:r>
                      <a:endParaRPr lang="ru-RU" sz="1000" b="0" i="1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Энергия -всего,в том числе на:</a:t>
                      </a:r>
                      <a:endParaRPr lang="ru-RU" sz="1000" b="0" i="1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тыс.тенге</a:t>
                      </a:r>
                      <a:endParaRPr lang="ru-RU" sz="1000" b="0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1 945 867</a:t>
                      </a:r>
                      <a:endParaRPr lang="ru-RU" sz="1000" b="0" i="1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1 880 284</a:t>
                      </a:r>
                      <a:endParaRPr lang="ru-RU" sz="1000" b="0" i="1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-65 582</a:t>
                      </a:r>
                      <a:endParaRPr lang="ru-RU" sz="1000" b="0" i="1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-3,4</a:t>
                      </a:r>
                      <a:endParaRPr lang="ru-RU" sz="1000" b="0" i="1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7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Расходы на оплату труда-всего, в том числе: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err="1">
                          <a:effectLst/>
                        </a:rPr>
                        <a:t>тыс.тенге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3 128 848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3 131 706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2 858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0,1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7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2,1</a:t>
                      </a:r>
                      <a:endParaRPr lang="ru-RU" sz="1000" b="0" i="1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Заработная плата производственного персонала</a:t>
                      </a:r>
                      <a:endParaRPr lang="ru-RU" sz="1000" b="0" i="1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err="1">
                          <a:effectLst/>
                        </a:rPr>
                        <a:t>тыс.тенге</a:t>
                      </a:r>
                      <a:endParaRPr lang="ru-RU" sz="1000" b="0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2 828 285</a:t>
                      </a:r>
                      <a:endParaRPr lang="ru-RU" sz="1000" b="0" i="1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2 833 394</a:t>
                      </a:r>
                      <a:endParaRPr lang="ru-RU" sz="1000" b="0" i="1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5 109</a:t>
                      </a:r>
                      <a:endParaRPr lang="ru-RU" sz="1000" b="0" i="1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0,2</a:t>
                      </a:r>
                      <a:endParaRPr lang="ru-RU" sz="1000" b="0" i="1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7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2,2</a:t>
                      </a:r>
                      <a:endParaRPr lang="ru-RU" sz="1000" b="0" i="1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Социальный налог и социальные отчисления,ОСМС</a:t>
                      </a:r>
                      <a:endParaRPr lang="ru-RU" sz="1000" b="0" i="1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тыс.тенге</a:t>
                      </a:r>
                      <a:endParaRPr lang="ru-RU" sz="10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298 163</a:t>
                      </a:r>
                      <a:endParaRPr lang="ru-RU" sz="1000" b="0" i="1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296 026</a:t>
                      </a:r>
                      <a:endParaRPr lang="ru-RU" sz="1000" b="0" i="1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-2 137</a:t>
                      </a:r>
                      <a:endParaRPr lang="ru-RU" sz="1000" b="0" i="1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-0,7</a:t>
                      </a:r>
                      <a:endParaRPr lang="ru-RU" sz="1000" b="0" i="1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7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2,3</a:t>
                      </a:r>
                      <a:endParaRPr lang="ru-RU" sz="1000" b="0" i="1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</a:rPr>
                        <a:t>Обязательные </a:t>
                      </a:r>
                      <a:r>
                        <a:rPr lang="ru-RU" sz="1000" u="none" strike="noStrike" dirty="0" smtClean="0">
                          <a:effectLst/>
                        </a:rPr>
                        <a:t>профессиональные пенсионные взносы </a:t>
                      </a:r>
                      <a:r>
                        <a:rPr lang="ru-RU" sz="1000" u="none" strike="noStrike" dirty="0">
                          <a:effectLst/>
                        </a:rPr>
                        <a:t>(ОППВ)</a:t>
                      </a:r>
                      <a:endParaRPr lang="ru-RU" sz="1000" b="0" i="1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тыс.тенге</a:t>
                      </a:r>
                      <a:endParaRPr lang="ru-RU" sz="1000" b="0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2 400</a:t>
                      </a:r>
                      <a:endParaRPr lang="ru-RU" sz="1000" b="0" i="1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2 286</a:t>
                      </a:r>
                      <a:endParaRPr lang="ru-RU" sz="1000" b="0" i="1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-114</a:t>
                      </a:r>
                      <a:endParaRPr lang="ru-RU" sz="1000" b="0" i="1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-4,8</a:t>
                      </a:r>
                      <a:endParaRPr lang="ru-RU" sz="1000" b="0" i="1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7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Амортизация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err="1">
                          <a:effectLst/>
                        </a:rPr>
                        <a:t>тыс.тенге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1 600 993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1 672 886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71 893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4,5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7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Ремонт - всего, в том числе: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тыс.тенге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36 834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36 049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-786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-2,1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7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5</a:t>
                      </a:r>
                      <a:endParaRPr lang="ru-RU" sz="1000" b="1" i="0" u="none" strike="noStrike">
                        <a:solidFill>
                          <a:srgbClr val="963634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Прочие затраты-всего, в том числе:</a:t>
                      </a:r>
                      <a:endParaRPr lang="ru-RU" sz="1000" b="1" i="0" u="none" strike="noStrike">
                        <a:solidFill>
                          <a:srgbClr val="963634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тыс.тенге</a:t>
                      </a:r>
                      <a:endParaRPr lang="ru-RU" sz="1000" b="0" i="0" u="none" strike="noStrike">
                        <a:solidFill>
                          <a:srgbClr val="963634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320 714</a:t>
                      </a:r>
                      <a:endParaRPr lang="ru-RU" sz="1000" b="1" i="0" u="none" strike="noStrike">
                        <a:solidFill>
                          <a:srgbClr val="963634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322 126</a:t>
                      </a:r>
                      <a:endParaRPr lang="ru-RU" sz="1000" b="1" i="0" u="none" strike="noStrike">
                        <a:solidFill>
                          <a:srgbClr val="963634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1 412</a:t>
                      </a:r>
                      <a:endParaRPr lang="ru-RU" sz="1000" b="1" i="0" u="none" strike="noStrike">
                        <a:solidFill>
                          <a:srgbClr val="963634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0,4</a:t>
                      </a:r>
                      <a:endParaRPr lang="ru-RU" sz="1000" b="1" i="0" u="none" strike="noStrike">
                        <a:solidFill>
                          <a:srgbClr val="963634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7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</a:rPr>
                        <a:t>II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u="none" strike="noStrike" dirty="0">
                          <a:effectLst/>
                        </a:rPr>
                        <a:t>Расходы периода - всего, в том числе: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 err="1">
                          <a:effectLst/>
                        </a:rPr>
                        <a:t>тыс.тенге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1 149 769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1 138 228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-11 541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-1,0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7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6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</a:rPr>
                        <a:t>Общие и административные расходы -  всего, в  том числе: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err="1">
                          <a:effectLst/>
                        </a:rPr>
                        <a:t>тыс.тенге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986 223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974 682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-11 541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-1,2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54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6,1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</a:rPr>
                        <a:t>Заработная плата административного персонала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err="1">
                          <a:effectLst/>
                        </a:rPr>
                        <a:t>тыс.тенге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257 694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251 218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-6 476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-2,5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7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6,2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Социальный налог и социальные отчисления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err="1">
                          <a:effectLst/>
                        </a:rPr>
                        <a:t>тыс.тенге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27 187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26 121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-1 066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-3,9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7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6,4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Налоги -всего, в том числе: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err="1">
                          <a:effectLst/>
                        </a:rPr>
                        <a:t>тыс.тенге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470 696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463 688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-7 008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-1,5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7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6,5</a:t>
                      </a:r>
                      <a:endParaRPr lang="ru-RU" sz="1000" b="1" i="0" u="none" strike="noStrike">
                        <a:solidFill>
                          <a:srgbClr val="632523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</a:rPr>
                        <a:t>Прочие расходы-всего, в том числе:</a:t>
                      </a:r>
                      <a:endParaRPr lang="ru-RU" sz="1000" b="1" i="0" u="none" strike="noStrike" dirty="0">
                        <a:solidFill>
                          <a:srgbClr val="632523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err="1">
                          <a:effectLst/>
                        </a:rPr>
                        <a:t>тыс.тенге</a:t>
                      </a:r>
                      <a:endParaRPr lang="ru-RU" sz="1000" b="0" i="0" u="none" strike="noStrike" dirty="0">
                        <a:solidFill>
                          <a:srgbClr val="632523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230 646</a:t>
                      </a:r>
                      <a:endParaRPr lang="ru-RU" sz="1000" b="1" i="0" u="none" strike="noStrike">
                        <a:solidFill>
                          <a:srgbClr val="632523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233 655</a:t>
                      </a:r>
                      <a:endParaRPr lang="ru-RU" sz="1000" b="1" i="0" u="none" strike="noStrike">
                        <a:solidFill>
                          <a:srgbClr val="632523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3 009</a:t>
                      </a:r>
                      <a:endParaRPr lang="ru-RU" sz="1000" b="1" i="0" u="none" strike="noStrike" dirty="0">
                        <a:solidFill>
                          <a:srgbClr val="632523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1,3</a:t>
                      </a:r>
                      <a:endParaRPr lang="ru-RU" sz="1000" b="1" i="0" u="none" strike="noStrike" dirty="0">
                        <a:solidFill>
                          <a:srgbClr val="632523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7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</a:rPr>
                        <a:t>Расходы на выплату вознаграждений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err="1">
                          <a:effectLst/>
                        </a:rPr>
                        <a:t>тыс.тенге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163 546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163 546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7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</a:rPr>
                        <a:t>III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u="none" strike="noStrike" dirty="0">
                          <a:effectLst/>
                        </a:rPr>
                        <a:t>Всего затрат на предоставление услуг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</a:rPr>
                        <a:t>тыс.тенге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</a:rPr>
                        <a:t>8 655 290</a:t>
                      </a:r>
                      <a:endParaRPr lang="ru-RU" sz="1000" b="1" i="0" u="none" strike="noStrike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</a:rPr>
                        <a:t>8 742 550</a:t>
                      </a:r>
                      <a:endParaRPr lang="ru-RU" sz="1000" b="1" i="0" u="none" strike="noStrike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87 260</a:t>
                      </a:r>
                      <a:endParaRPr lang="ru-RU" sz="1000" b="1" i="0" u="none" strike="noStrike" dirty="0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1,0</a:t>
                      </a:r>
                      <a:endParaRPr lang="ru-RU" sz="1000" b="1" i="0" u="none" strike="noStrike" dirty="0">
                        <a:solidFill>
                          <a:srgbClr val="0033CC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54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</a:rPr>
                        <a:t>IV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u="none" strike="noStrike" dirty="0">
                          <a:effectLst/>
                        </a:rPr>
                        <a:t>Прибыль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 err="1">
                          <a:effectLst/>
                        </a:rPr>
                        <a:t>тыс.тенге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</a:rPr>
                        <a:t>2 748 821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</a:rPr>
                        <a:t>2 888 692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139 871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5,1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7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</a:rPr>
                        <a:t>V</a:t>
                      </a:r>
                      <a:endParaRPr lang="en-US" sz="1000" b="1" i="0" u="none" strike="noStrike">
                        <a:solidFill>
                          <a:srgbClr val="963634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u="none" strike="noStrike">
                          <a:effectLst/>
                        </a:rPr>
                        <a:t>Всего доходов</a:t>
                      </a:r>
                      <a:endParaRPr lang="ru-RU" sz="1000" b="1" i="0" u="none" strike="noStrike">
                        <a:solidFill>
                          <a:srgbClr val="963634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 err="1">
                          <a:effectLst/>
                        </a:rPr>
                        <a:t>тыс.тенге</a:t>
                      </a:r>
                      <a:endParaRPr lang="ru-RU" sz="1000" b="1" i="0" u="none" strike="noStrike" dirty="0">
                        <a:solidFill>
                          <a:srgbClr val="963634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</a:rPr>
                        <a:t>11 404 111</a:t>
                      </a:r>
                      <a:endParaRPr lang="ru-RU" sz="1000" b="1" i="0" u="none" strike="noStrike">
                        <a:solidFill>
                          <a:srgbClr val="963634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</a:rPr>
                        <a:t>11 631 242</a:t>
                      </a:r>
                      <a:endParaRPr lang="ru-RU" sz="1000" b="1" i="0" u="none" strike="noStrike">
                        <a:solidFill>
                          <a:srgbClr val="963634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</a:rPr>
                        <a:t>227 131</a:t>
                      </a:r>
                      <a:endParaRPr lang="ru-RU" sz="1000" b="1" i="0" u="none" strike="noStrike">
                        <a:solidFill>
                          <a:srgbClr val="963634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2,0</a:t>
                      </a:r>
                      <a:endParaRPr lang="ru-RU" sz="1000" b="1" i="0" u="none" strike="noStrike" dirty="0">
                        <a:solidFill>
                          <a:srgbClr val="963634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7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</a:rPr>
                        <a:t>VI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u="none" strike="noStrike" dirty="0">
                          <a:effectLst/>
                        </a:rPr>
                        <a:t>Объем оказываемых услуг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 err="1">
                          <a:effectLst/>
                        </a:rPr>
                        <a:t>тыс.кВтч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</a:rPr>
                        <a:t>2 351 363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</a:rPr>
                        <a:t>2 398 261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</a:rPr>
                        <a:t>46 898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2,0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70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</a:rPr>
                        <a:t>VII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000" b="1" u="none" strike="noStrike">
                          <a:effectLst/>
                        </a:rPr>
                        <a:t>Нормативные технические потери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 err="1">
                          <a:effectLst/>
                        </a:rPr>
                        <a:t>тыс.кВтч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</a:rPr>
                        <a:t>124 048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</a:rPr>
                        <a:t>120 394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</a:rPr>
                        <a:t>-3 654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-2,9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7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5,01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</a:rPr>
                        <a:t>4,78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</a:rPr>
                        <a:t> 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 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89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</a:rPr>
                        <a:t>VIII</a:t>
                      </a:r>
                      <a:endParaRPr lang="en-US" sz="1000" b="1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u="none" strike="noStrike">
                          <a:effectLst/>
                        </a:rPr>
                        <a:t>Тариф, без НДС</a:t>
                      </a:r>
                      <a:endParaRPr lang="ru-RU" sz="1000" b="1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 err="1">
                          <a:effectLst/>
                        </a:rPr>
                        <a:t>тнг</a:t>
                      </a:r>
                      <a:r>
                        <a:rPr lang="ru-RU" sz="1000" b="1" u="none" strike="noStrike" dirty="0">
                          <a:effectLst/>
                        </a:rPr>
                        <a:t>/</a:t>
                      </a:r>
                      <a:r>
                        <a:rPr lang="ru-RU" sz="1000" b="1" u="none" strike="noStrike" dirty="0" err="1">
                          <a:effectLst/>
                        </a:rPr>
                        <a:t>кВтч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4,85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4,85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 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 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687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28072"/>
            <a:ext cx="8568950" cy="1052736"/>
          </a:xfrm>
        </p:spPr>
        <p:txBody>
          <a:bodyPr>
            <a:norm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соблюдении показателей качества и надежности регулируемых услуг АО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АРЭК" по итогам 2020 года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13</a:t>
            </a:fld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083981"/>
              </p:ext>
            </p:extLst>
          </p:nvPr>
        </p:nvGraphicFramePr>
        <p:xfrm>
          <a:off x="251520" y="1412775"/>
          <a:ext cx="8640960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0040"/>
                <a:gridCol w="2160240"/>
                <a:gridCol w="1368152"/>
                <a:gridCol w="648072"/>
                <a:gridCol w="792088"/>
                <a:gridCol w="1728192"/>
                <a:gridCol w="1584176"/>
              </a:tblGrid>
              <a:tr h="2178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пп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 качества и надежности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года, предшествующему отчетному периоду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  2020 г.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 </a:t>
                      </a:r>
                    </a:p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г.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 соблюдения показателей качества и надежности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Причины несоблюдения показателей качества и надежности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18216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kern="1200" dirty="0" smtClean="0">
                          <a:effectLst/>
                        </a:rPr>
                        <a:t>Снижение технологических нарушений (отказы </a:t>
                      </a:r>
                      <a:r>
                        <a:rPr lang="en-US" sz="1000" u="none" strike="noStrike" kern="1200" dirty="0" smtClean="0">
                          <a:effectLst/>
                        </a:rPr>
                        <a:t>II</a:t>
                      </a:r>
                      <a:r>
                        <a:rPr lang="ru-RU" sz="1000" u="none" strike="noStrike" kern="1200" dirty="0" smtClean="0">
                          <a:effectLst/>
                        </a:rPr>
                        <a:t> степени)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effectLst/>
                        </a:rPr>
                        <a:t>Снижение  технологических нарушений по сравнению  с 2019 годом  на 3 случая или  -6,4%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84920" y="3022104"/>
            <a:ext cx="85689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достижении показателей эффективности деятельности                        АО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АРЭК" по итогам 2020года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479690"/>
              </p:ext>
            </p:extLst>
          </p:nvPr>
        </p:nvGraphicFramePr>
        <p:xfrm>
          <a:off x="273561" y="4077072"/>
          <a:ext cx="8640960" cy="18429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0040"/>
                <a:gridCol w="2160240"/>
                <a:gridCol w="1202095"/>
                <a:gridCol w="814129"/>
                <a:gridCol w="792088"/>
                <a:gridCol w="1728192"/>
                <a:gridCol w="1584176"/>
              </a:tblGrid>
              <a:tr h="77615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пп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 </a:t>
                      </a:r>
                      <a:r>
                        <a:rPr lang="ru-RU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эфффективности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года, предшествующему отчетному периоду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r>
                        <a:rPr lang="ru-RU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г.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               2020 года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 соблюдения показателей качества и надежности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Причины несоблюдения показателей качества и надежности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18216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kern="1200" dirty="0" smtClean="0">
                          <a:effectLst/>
                        </a:rPr>
                        <a:t>Снижение износа (физического) основных фондов (активов), 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u="none" strike="noStrike" kern="1200" dirty="0" smtClean="0">
                        <a:effectLst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kern="1200" dirty="0" smtClean="0">
                          <a:effectLst/>
                        </a:rPr>
                        <a:t>ПС-77,7%     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kern="1200" dirty="0" smtClean="0">
                          <a:effectLst/>
                        </a:rPr>
                        <a:t>ВЛ-70,0%</a:t>
                      </a:r>
                      <a:endParaRPr lang="ru-RU" sz="1000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u="none" strike="noStrike" kern="1200" dirty="0" smtClean="0"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u="none" strike="noStrike" kern="1200" dirty="0" smtClean="0">
                        <a:effectLst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kern="1200" dirty="0" smtClean="0">
                          <a:effectLst/>
                        </a:rPr>
                        <a:t>ПС-74,2%      ВЛ-66%</a:t>
                      </a:r>
                      <a:endParaRPr lang="ru-RU" sz="1000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16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kern="1200" dirty="0" smtClean="0">
                          <a:effectLst/>
                        </a:rPr>
                        <a:t>Снижение потерь, 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4,84%</a:t>
                      </a:r>
                      <a:endParaRPr lang="ru-RU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0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4,78%</a:t>
                      </a:r>
                      <a:endParaRPr lang="ru-RU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</a:rPr>
                        <a:t>Снижение  потерь по сравнению с 2019 годом на 1,6 млн. </a:t>
                      </a:r>
                      <a:r>
                        <a:rPr lang="ru-RU" sz="1000" u="none" strike="noStrike" dirty="0" err="1" smtClean="0">
                          <a:effectLst/>
                        </a:rPr>
                        <a:t>кВтч</a:t>
                      </a:r>
                      <a:r>
                        <a:rPr lang="ru-RU" sz="1000" u="none" strike="noStrike" dirty="0" smtClean="0">
                          <a:effectLst/>
                        </a:rPr>
                        <a:t>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460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6619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финансово-экономические  показатели                                                           деятельности АО «АРЭК» за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84368" y="611633"/>
            <a:ext cx="8640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err="1" smtClean="0"/>
              <a:t>тыс.тенге</a:t>
            </a:r>
            <a:endParaRPr lang="ru-RU" sz="10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14</a:t>
            </a:fld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2087843"/>
              </p:ext>
            </p:extLst>
          </p:nvPr>
        </p:nvGraphicFramePr>
        <p:xfrm>
          <a:off x="395536" y="908709"/>
          <a:ext cx="8640959" cy="530033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4644263"/>
                <a:gridCol w="972361"/>
                <a:gridCol w="1440160"/>
                <a:gridCol w="1584175"/>
              </a:tblGrid>
              <a:tr h="4253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показателей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  <a:b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отчетный </a:t>
                      </a:r>
                      <a:endParaRPr lang="ru-RU" sz="1200" b="1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t"/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предыдущий период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Выручка 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010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11 631 242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10 571 306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Себестоимость реализованных товаров и услуг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011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-7 663 609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-6 889 781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Валовая прибыль (строка 010 – строка 011)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012</a:t>
                      </a:r>
                      <a:endParaRPr lang="ru-RU" sz="12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3 967 633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3 681 525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по реализации 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013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Административные расходы 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014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-1 121 511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-1 217 125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операционная прибыль (убыток) (+/- строки с 012 по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014)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020</a:t>
                      </a:r>
                      <a:endParaRPr lang="ru-RU" sz="12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2 846 122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2 464 400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Финансовые доходы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021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54 053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70 980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Финансовые расходы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022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-1 367 833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-969 123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023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доходы</a:t>
                      </a:r>
                      <a:endParaRPr lang="ru-RU" sz="1200" b="0" i="0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024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1 936 097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1 144 503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расходы </a:t>
                      </a:r>
                    </a:p>
                  </a:txBody>
                  <a:tcPr marL="5005" marR="5005" marT="50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025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-1 190</a:t>
                      </a:r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187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-1 449 634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8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Прибыль (убыток) до налогообложения (+/- строки с 020 по 025)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2 278 252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1 261 126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по подоходному налогу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-432 337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-209 552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1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Прибыль (убыток) после налогообложения от продолжающейся деятельности (строка 100 – строка 101)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1 845 915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1 051 574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1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Прибыль (убыток) после налогообложения от прекращенной деятельности 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Прибыль за год (строка 200 + строка 201) относимая на:</a:t>
                      </a:r>
                      <a:endParaRPr lang="ru-RU" sz="12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1 845 915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1 051 574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собственников материнской организации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долю неконтролирующих собственников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совокупная прибыль (строка 300 + строка 400)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ru-RU" sz="12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1 845 915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1 051 574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совокупная прибыль относимая на: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собственников материнской организации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неконтролирующих собственников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Прибыль на акцию: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</a:t>
                      </a:r>
                      <a:endParaRPr lang="ru-RU" sz="12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240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3893160911"/>
              </p:ext>
            </p:extLst>
          </p:nvPr>
        </p:nvGraphicFramePr>
        <p:xfrm>
          <a:off x="4427984" y="3140968"/>
          <a:ext cx="4572000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4122367646"/>
              </p:ext>
            </p:extLst>
          </p:nvPr>
        </p:nvGraphicFramePr>
        <p:xfrm>
          <a:off x="4598469" y="3429000"/>
          <a:ext cx="3744416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55712" y="967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 предоставляемых регулируемых услуг по 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передачи электроэнергии по сетям АО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«АРЭК» за 2020 год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793633896"/>
              </p:ext>
            </p:extLst>
          </p:nvPr>
        </p:nvGraphicFramePr>
        <p:xfrm>
          <a:off x="-19284" y="3068960"/>
          <a:ext cx="4896544" cy="35606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4259492348"/>
              </p:ext>
            </p:extLst>
          </p:nvPr>
        </p:nvGraphicFramePr>
        <p:xfrm>
          <a:off x="740254" y="3501008"/>
          <a:ext cx="2808312" cy="28405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908614"/>
              </p:ext>
            </p:extLst>
          </p:nvPr>
        </p:nvGraphicFramePr>
        <p:xfrm>
          <a:off x="323528" y="692696"/>
          <a:ext cx="8640959" cy="2011680"/>
        </p:xfrm>
        <a:graphic>
          <a:graphicData uri="http://schemas.openxmlformats.org/drawingml/2006/table">
            <a:tbl>
              <a:tblPr/>
              <a:tblGrid>
                <a:gridCol w="3672408"/>
                <a:gridCol w="792088"/>
                <a:gridCol w="1080120"/>
                <a:gridCol w="720080"/>
                <a:gridCol w="1152128"/>
                <a:gridCol w="1224135"/>
              </a:tblGrid>
              <a:tr h="161884">
                <a:tc rowSpan="3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rgbClr val="16357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Потребители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 smtClean="0">
                          <a:solidFill>
                            <a:srgbClr val="163574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2020 </a:t>
                      </a:r>
                      <a:r>
                        <a:rPr lang="ru-RU" sz="1400" b="1" u="none" strike="noStrike" kern="1200" dirty="0">
                          <a:solidFill>
                            <a:srgbClr val="163574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 smtClean="0">
                          <a:solidFill>
                            <a:srgbClr val="16357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% выполнения</a:t>
                      </a:r>
                      <a:endParaRPr lang="ru-RU" sz="1400" b="1" u="none" strike="noStrike" kern="1200" dirty="0">
                        <a:solidFill>
                          <a:srgbClr val="163574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618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 smtClean="0">
                          <a:solidFill>
                            <a:srgbClr val="16357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принято УО</a:t>
                      </a:r>
                      <a:endParaRPr lang="ru-RU" sz="1400" b="1" u="none" strike="noStrike" kern="1200" dirty="0">
                        <a:solidFill>
                          <a:srgbClr val="163574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 smtClean="0">
                          <a:solidFill>
                            <a:srgbClr val="16357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b="1" u="none" strike="noStrike" kern="1200" dirty="0">
                        <a:solidFill>
                          <a:srgbClr val="163574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u="none" strike="noStrike" kern="1200" dirty="0">
                        <a:solidFill>
                          <a:srgbClr val="16357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618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rgbClr val="16357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к-во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rgbClr val="16357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млн.кВтч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rgbClr val="16357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к-во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rgbClr val="16357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млн.кВтч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u="none" strike="noStrike" kern="1200" dirty="0">
                        <a:solidFill>
                          <a:srgbClr val="16357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618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7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Прямые потребители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171,8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179,6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104,5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618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7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Энергопередающие организации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129,7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141,9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109,4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618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7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Энергоснабжающие организации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2047,2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2 074,1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101,3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9891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7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Энергопроизводящие организации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2,6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2,6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1673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7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Итого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2 351,4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7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398,3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102,0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602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16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15098"/>
            <a:ext cx="806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потребителями</a:t>
            </a:r>
          </a:p>
        </p:txBody>
      </p:sp>
      <p:sp>
        <p:nvSpPr>
          <p:cNvPr id="6" name="Блок-схема: документ 5"/>
          <p:cNvSpPr/>
          <p:nvPr/>
        </p:nvSpPr>
        <p:spPr>
          <a:xfrm>
            <a:off x="827584" y="578297"/>
            <a:ext cx="7272808" cy="4824536"/>
          </a:xfrm>
          <a:prstGeom prst="flowChartDocumen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152400" dist="63500" dir="18900000" sx="101000" sy="101000" algn="bl" rotWithShape="0">
              <a:prstClr val="black">
                <a:alpha val="30000"/>
              </a:prstClr>
            </a:outerShdw>
          </a:effectLst>
          <a:scene3d>
            <a:camera prst="orthographicFront">
              <a:rot lat="0" lon="600000" rev="0"/>
            </a:camera>
            <a:lightRig rig="glow" dir="t">
              <a:rot lat="0" lon="0" rev="4800000"/>
            </a:lightRig>
          </a:scene3d>
          <a:sp3d extrusionH="184150" prstMaterial="metal">
            <a:bevelT/>
            <a:extrusionClr>
              <a:schemeClr val="bg2">
                <a:lumMod val="50000"/>
              </a:schemeClr>
            </a:extrusionClr>
            <a:contourClr>
              <a:schemeClr val="accent4">
                <a:lumMod val="40000"/>
                <a:lumOff val="6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223628" y="1340768"/>
            <a:ext cx="648072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работа с потребителями заключается в обеспечении надежности и качества передаваемой электрической энергии по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энергооборудованию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сетям АО "Акмолинская РЭК". 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Напряжение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частота, температурный режим и режим нагрузок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2020году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соответствовал ГОСТу 13109-7 "Нормы качества электрической энергии в системах электроснабжения общего назначения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Выявляемые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рабочем порядке несоответствия устранялись работниками АО "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Акмолинская РЭК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незамедлительно.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отчетный период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касательно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 передаваемой электрической энергии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обращений от граждан не поступало. Аварий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сетях и энергооборудовании АО «Акмолинская РЭК» в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  году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нет. Отказов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степени – нет. Отказов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степени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46 ед.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328" r="1" b="23793"/>
          <a:stretch/>
        </p:blipFill>
        <p:spPr>
          <a:xfrm>
            <a:off x="1935126" y="5402832"/>
            <a:ext cx="5365972" cy="1307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85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17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295636" y="38603"/>
            <a:ext cx="6552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Перспектива деятельности АО «АРЭК»</a:t>
            </a:r>
            <a:endParaRPr lang="ru-RU" sz="2000" b="1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973950860"/>
              </p:ext>
            </p:extLst>
          </p:nvPr>
        </p:nvGraphicFramePr>
        <p:xfrm>
          <a:off x="30067" y="260648"/>
          <a:ext cx="9018240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771800" y="548680"/>
            <a:ext cx="6264696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Основные задачи АО </a:t>
            </a:r>
            <a:r>
              <a:rPr lang="ru-RU" sz="1600" b="1" dirty="0" smtClean="0"/>
              <a:t>"АРЭК</a:t>
            </a:r>
            <a:r>
              <a:rPr lang="ru-RU" sz="1600" b="1" dirty="0"/>
              <a:t>"  на перспективу</a:t>
            </a:r>
            <a:r>
              <a:rPr lang="ru-RU" sz="1600" dirty="0"/>
              <a:t>: </a:t>
            </a:r>
            <a:endParaRPr lang="ru-RU" sz="1600" dirty="0" smtClean="0"/>
          </a:p>
          <a:p>
            <a:r>
              <a:rPr lang="ru-RU" sz="1500" dirty="0"/>
              <a:t>Совместным приказом РГУ ДКРЕМ ЗК МНЭ РК по </a:t>
            </a:r>
            <a:r>
              <a:rPr lang="ru-RU" sz="1500" dirty="0" err="1"/>
              <a:t>Акмолинской</a:t>
            </a:r>
            <a:r>
              <a:rPr lang="ru-RU" sz="1500" dirty="0"/>
              <a:t> области и Министерством Энергетики РК от 25 августа 2020 года №96-ОД была утверждена инвестиционная программа АО «</a:t>
            </a:r>
            <a:r>
              <a:rPr lang="ru-RU" sz="1500" dirty="0" err="1"/>
              <a:t>Акмолинская</a:t>
            </a:r>
            <a:r>
              <a:rPr lang="ru-RU" sz="1500" dirty="0"/>
              <a:t> РЭК» на 2021 – 2025 годы. Общая стоимость инвестиционной программы за указанный период составляет 21 142,9 </a:t>
            </a:r>
            <a:r>
              <a:rPr lang="ru-RU" sz="1500" dirty="0" err="1"/>
              <a:t>млн.тенге</a:t>
            </a:r>
            <a:r>
              <a:rPr lang="ru-RU" sz="1500" dirty="0"/>
              <a:t>. сумма инвестиций к освоению в 2021 году составит 3 367,8 </a:t>
            </a:r>
            <a:r>
              <a:rPr lang="ru-RU" sz="1500" dirty="0" err="1"/>
              <a:t>млн.тенге</a:t>
            </a:r>
            <a:r>
              <a:rPr lang="ru-RU" sz="1500" dirty="0"/>
              <a:t>.</a:t>
            </a:r>
          </a:p>
        </p:txBody>
      </p:sp>
      <p:sp>
        <p:nvSpPr>
          <p:cNvPr id="10" name="Пирог 9"/>
          <p:cNvSpPr/>
          <p:nvPr/>
        </p:nvSpPr>
        <p:spPr>
          <a:xfrm>
            <a:off x="971600" y="2481605"/>
            <a:ext cx="3517110" cy="3517110"/>
          </a:xfrm>
          <a:prstGeom prst="pie">
            <a:avLst>
              <a:gd name="adj1" fmla="val 5400000"/>
              <a:gd name="adj2" fmla="val 1620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928412"/>
              <a:satOff val="-28205"/>
              <a:lumOff val="9314"/>
              <a:alphaOff val="0"/>
            </a:schemeClr>
          </a:fillRef>
          <a:effectRef idx="0">
            <a:schemeClr val="accent4">
              <a:hueOff val="928412"/>
              <a:satOff val="-28205"/>
              <a:lumOff val="9314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1" name="Группа 10"/>
          <p:cNvGrpSpPr/>
          <p:nvPr/>
        </p:nvGrpSpPr>
        <p:grpSpPr>
          <a:xfrm>
            <a:off x="2730155" y="2481605"/>
            <a:ext cx="6312767" cy="3517110"/>
            <a:chOff x="2705472" y="2175092"/>
            <a:chExt cx="6312767" cy="3517110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2705472" y="2175092"/>
              <a:ext cx="6312767" cy="3517110"/>
            </a:xfrm>
            <a:prstGeom prst="rect">
              <a:avLst/>
            </a:prstGeom>
          </p:spPr>
          <p:style>
            <a:lnRef idx="2">
              <a:schemeClr val="accent4">
                <a:hueOff val="928412"/>
                <a:satOff val="-28205"/>
                <a:lumOff val="9314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Прямоугольник 12"/>
            <p:cNvSpPr/>
            <p:nvPr/>
          </p:nvSpPr>
          <p:spPr>
            <a:xfrm>
              <a:off x="2705472" y="2175092"/>
              <a:ext cx="6312767" cy="16232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247650" rIns="247650" bIns="24765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6500" kern="1200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771451" y="2522569"/>
            <a:ext cx="6227150" cy="160043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/>
              <a:t>Основные направления  утвержденного инвестиционного проекта : </a:t>
            </a:r>
            <a:r>
              <a:rPr lang="ru-RU" sz="1400" dirty="0"/>
              <a:t>Основное направление инвестиций:</a:t>
            </a:r>
          </a:p>
          <a:p>
            <a:r>
              <a:rPr lang="ru-RU" sz="1400" dirty="0"/>
              <a:t> строительство и техническая модернизация основного энергетического оборудования – 68,1</a:t>
            </a:r>
            <a:r>
              <a:rPr lang="ru-RU" sz="1400" dirty="0" smtClean="0"/>
              <a:t>%; техническая </a:t>
            </a:r>
            <a:r>
              <a:rPr lang="ru-RU" sz="1400" dirty="0"/>
              <a:t>модернизация автоматизированной системы контроля и учёта электроэнергии – 6 </a:t>
            </a:r>
            <a:r>
              <a:rPr lang="ru-RU" sz="1400" dirty="0" smtClean="0"/>
              <a:t>%;приобретение </a:t>
            </a:r>
            <a:r>
              <a:rPr lang="ru-RU" sz="1400" dirty="0" err="1"/>
              <a:t>спец.техники</a:t>
            </a:r>
            <a:r>
              <a:rPr lang="ru-RU" sz="1400" dirty="0"/>
              <a:t>, измерительных приборов и прочих ОС - 6,9</a:t>
            </a:r>
            <a:r>
              <a:rPr lang="ru-RU" sz="1400" dirty="0" smtClean="0"/>
              <a:t>%;прочие </a:t>
            </a:r>
            <a:r>
              <a:rPr lang="ru-RU" sz="1400" dirty="0"/>
              <a:t>– 13,2%. </a:t>
            </a:r>
          </a:p>
        </p:txBody>
      </p:sp>
      <p:sp>
        <p:nvSpPr>
          <p:cNvPr id="15" name="Пирог 14"/>
          <p:cNvSpPr/>
          <p:nvPr/>
        </p:nvSpPr>
        <p:spPr>
          <a:xfrm>
            <a:off x="1918514" y="4222077"/>
            <a:ext cx="1623281" cy="1630667"/>
          </a:xfrm>
          <a:prstGeom prst="pie">
            <a:avLst>
              <a:gd name="adj1" fmla="val 5400000"/>
              <a:gd name="adj2" fmla="val 1620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856823"/>
              <a:satOff val="-56410"/>
              <a:lumOff val="18628"/>
              <a:alphaOff val="0"/>
            </a:schemeClr>
          </a:fillRef>
          <a:effectRef idx="0">
            <a:schemeClr val="accent4">
              <a:hueOff val="1856823"/>
              <a:satOff val="-56410"/>
              <a:lumOff val="18628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6" name="Группа 15"/>
          <p:cNvGrpSpPr/>
          <p:nvPr/>
        </p:nvGrpSpPr>
        <p:grpSpPr>
          <a:xfrm>
            <a:off x="2722363" y="4242504"/>
            <a:ext cx="6312767" cy="1579694"/>
            <a:chOff x="2618545" y="5072500"/>
            <a:chExt cx="6312767" cy="1265315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2618545" y="5072500"/>
              <a:ext cx="6312767" cy="1265315"/>
            </a:xfrm>
            <a:prstGeom prst="rect">
              <a:avLst/>
            </a:prstGeom>
          </p:spPr>
          <p:style>
            <a:lnRef idx="2">
              <a:schemeClr val="accent4">
                <a:hueOff val="1856823"/>
                <a:satOff val="-56410"/>
                <a:lumOff val="18628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Прямоугольник 17"/>
            <p:cNvSpPr/>
            <p:nvPr/>
          </p:nvSpPr>
          <p:spPr>
            <a:xfrm>
              <a:off x="2618545" y="5072500"/>
              <a:ext cx="6312767" cy="12653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17170" tIns="217170" rIns="217170" bIns="21717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700" kern="1200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771800" y="4383738"/>
            <a:ext cx="6189604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/>
              <a:t>Основная цель реализации </a:t>
            </a:r>
            <a:r>
              <a:rPr lang="ru-RU" sz="1400" b="1" dirty="0" smtClean="0"/>
              <a:t>инвестиционного </a:t>
            </a:r>
            <a:r>
              <a:rPr lang="ru-RU" sz="1400" b="1" dirty="0"/>
              <a:t>проекта: </a:t>
            </a:r>
            <a:r>
              <a:rPr lang="ru-RU" sz="1400" dirty="0"/>
              <a:t>Обеспечение надежности работы электрооборудования подстанций и линий электропередачи посредством надлежащего технического обслуживания, текущего и капитальных ремонтов активов, а также их обновления и </a:t>
            </a:r>
            <a:r>
              <a:rPr lang="ru-RU" sz="1400" dirty="0" smtClean="0"/>
              <a:t>реконструкции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52703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1232976"/>
              </p:ext>
            </p:extLst>
          </p:nvPr>
        </p:nvGraphicFramePr>
        <p:xfrm>
          <a:off x="107504" y="1052736"/>
          <a:ext cx="8928994" cy="5434623"/>
        </p:xfrm>
        <a:graphic>
          <a:graphicData uri="http://schemas.openxmlformats.org/drawingml/2006/table">
            <a:tbl>
              <a:tblPr>
                <a:tableStyleId>{8FD4443E-F989-4FC4-A0C8-D5A2AF1F390B}</a:tableStyleId>
              </a:tblPr>
              <a:tblGrid>
                <a:gridCol w="5976667"/>
                <a:gridCol w="1512168"/>
                <a:gridCol w="1440159"/>
              </a:tblGrid>
              <a:tr h="24952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 изм.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</a:t>
                      </a:r>
                      <a:r>
                        <a:rPr lang="en-US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.2</a:t>
                      </a:r>
                      <a:r>
                        <a:rPr lang="en-US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</a:t>
                      </a:r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условных единиц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ед.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108,829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протяженность линий электропередачи-всего, в том числе: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тыс.км</a:t>
                      </a:r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20,</a:t>
                      </a:r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95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ЛЭП - 110 кВ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тыс.км.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2,5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0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ЛЭП - 35 кВ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тыс.км</a:t>
                      </a:r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5,176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0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ЛЭП - 10-0,4 кВ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тыс.км</a:t>
                      </a:r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12,524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74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Общее количество подстанций-всего, в том числе: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550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0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 - 220 кВ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0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 - 110 кВ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0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 - 35 кВ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188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0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 - 35/0,4 кВ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0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 - 6 - 20/0,4 кВ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305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181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Суммарная мощность подстанций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МВА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2 633,5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передачи электроэнергии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</a:t>
                      </a:r>
                      <a:r>
                        <a:rPr lang="ru-RU" sz="140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кВтч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2 398,261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746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Фактические потери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</a:t>
                      </a:r>
                      <a:r>
                        <a:rPr lang="ru-RU" sz="140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кВтч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120,394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74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4,78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746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Нормативные технические потери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</a:t>
                      </a:r>
                      <a:r>
                        <a:rPr lang="ru-RU" sz="140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кВтч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124,048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74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5,01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99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Площадь зоны обслуживания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км2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114</a:t>
                      </a:r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,4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031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персонала фактическая 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2 002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7504" y="188640"/>
            <a:ext cx="88569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Общая информация о субъекте естественной монополии-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характеристики АО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«АРЭК»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21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9512" y="188640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об исполнении утвержденного инвестиционного проекта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2016-2020 г.г. по итогам 2020 года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047031"/>
              </p:ext>
            </p:extLst>
          </p:nvPr>
        </p:nvGraphicFramePr>
        <p:xfrm>
          <a:off x="179514" y="960438"/>
          <a:ext cx="8784973" cy="53600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8001"/>
                <a:gridCol w="776133"/>
                <a:gridCol w="1296144"/>
                <a:gridCol w="480284"/>
                <a:gridCol w="416744"/>
                <a:gridCol w="395909"/>
                <a:gridCol w="406326"/>
                <a:gridCol w="458419"/>
                <a:gridCol w="412576"/>
                <a:gridCol w="412576"/>
                <a:gridCol w="401542"/>
                <a:gridCol w="973714"/>
                <a:gridCol w="541768"/>
                <a:gridCol w="431331"/>
                <a:gridCol w="520930"/>
                <a:gridCol w="412576"/>
              </a:tblGrid>
              <a:tr h="54121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№ п/п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Информация о плановых и фактических объемах предоставления регулируемых услуг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отчёт о прибылях и убытках, тыс. тенге (без аудита, </a:t>
                      </a:r>
                      <a:r>
                        <a:rPr lang="ru-RU" sz="800" b="1" u="none" strike="noStrike" dirty="0" err="1">
                          <a:effectLst/>
                        </a:rPr>
                        <a:t>операцион</a:t>
                      </a:r>
                      <a:r>
                        <a:rPr lang="ru-RU" sz="800" b="1" u="none" strike="noStrike" dirty="0">
                          <a:effectLst/>
                        </a:rPr>
                        <a:t> </a:t>
                      </a:r>
                      <a:r>
                        <a:rPr lang="ru-RU" sz="800" b="1" u="none" strike="noStrike" dirty="0" err="1">
                          <a:effectLst/>
                        </a:rPr>
                        <a:t>ная</a:t>
                      </a:r>
                      <a:r>
                        <a:rPr lang="ru-RU" sz="800" b="1" u="none" strike="noStrike" dirty="0">
                          <a:effectLst/>
                        </a:rPr>
                        <a:t> прибыль)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Сумма инвестиционной программы (проекта), тыс. тенге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Информация а фактических условиях и размерах финансирования инвестиционной прогаммы (проекта), тыс. тенге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8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наименование регулируемых услуг и обслуживаемая территория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наименование мероприятий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единица измерения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кол-во в натуральных показателях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период предоставления услуги в рамках инвестиционной программы (проекта)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собственные средства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заёмные средства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бюджетные средства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37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план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факт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план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факт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откл.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причины откл.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амортизация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прибыль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5304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>
                          <a:effectLst/>
                        </a:rPr>
                        <a:t>1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>
                          <a:effectLst/>
                        </a:rPr>
                        <a:t>2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>
                          <a:effectLst/>
                        </a:rPr>
                        <a:t>3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>
                          <a:effectLst/>
                        </a:rPr>
                        <a:t>4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>
                          <a:effectLst/>
                        </a:rPr>
                        <a:t>5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>
                          <a:effectLst/>
                        </a:rPr>
                        <a:t>6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>
                          <a:effectLst/>
                        </a:rPr>
                        <a:t>7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>
                          <a:effectLst/>
                        </a:rPr>
                        <a:t>8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>
                          <a:effectLst/>
                        </a:rPr>
                        <a:t>9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>
                          <a:effectLst/>
                        </a:rPr>
                        <a:t>10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>
                          <a:effectLst/>
                        </a:rPr>
                        <a:t>11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>
                          <a:effectLst/>
                        </a:rPr>
                        <a:t>12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>
                          <a:effectLst/>
                        </a:rPr>
                        <a:t>13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 dirty="0">
                          <a:effectLst/>
                        </a:rPr>
                        <a:t>14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>
                          <a:effectLst/>
                        </a:rPr>
                        <a:t>15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 dirty="0">
                          <a:effectLst/>
                        </a:rPr>
                        <a:t>16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5304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 dirty="0">
                          <a:effectLst/>
                        </a:rPr>
                        <a:t>Услуги по передаче электрической энергии по сетям АО "АРЭК"</a:t>
                      </a:r>
                      <a:endParaRPr lang="ru-RU" sz="800" b="1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Всего</a:t>
                      </a:r>
                      <a:endParaRPr lang="ru-RU" sz="800" b="1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 dirty="0">
                          <a:effectLst/>
                        </a:rPr>
                        <a:t>2020</a:t>
                      </a:r>
                      <a:endParaRPr lang="ru-RU" sz="800" b="1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>
                          <a:effectLst/>
                        </a:rPr>
                        <a:t>2 846 216</a:t>
                      </a:r>
                      <a:endParaRPr lang="ru-RU" sz="800" b="1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3 491 915</a:t>
                      </a:r>
                      <a:endParaRPr lang="ru-RU" sz="800" b="1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3 293 395</a:t>
                      </a:r>
                      <a:endParaRPr lang="ru-RU" sz="800" b="1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-198 520</a:t>
                      </a:r>
                      <a:endParaRPr lang="ru-RU" sz="800" b="1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1 143 061</a:t>
                      </a:r>
                      <a:endParaRPr lang="ru-RU" sz="800" b="1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1 689 550</a:t>
                      </a:r>
                      <a:endParaRPr lang="ru-RU" sz="800" b="1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460 784</a:t>
                      </a:r>
                      <a:endParaRPr lang="ru-RU" sz="800" b="1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1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7652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 dirty="0">
                          <a:effectLst/>
                        </a:rPr>
                        <a:t> Строительство ПС 110 </a:t>
                      </a:r>
                      <a:r>
                        <a:rPr lang="ru-RU" sz="800" u="none" strike="noStrike" dirty="0" err="1">
                          <a:effectLst/>
                        </a:rPr>
                        <a:t>кВ</a:t>
                      </a:r>
                      <a:r>
                        <a:rPr lang="ru-RU" sz="800" u="none" strike="noStrike" dirty="0">
                          <a:effectLst/>
                        </a:rPr>
                        <a:t> "</a:t>
                      </a:r>
                      <a:r>
                        <a:rPr lang="ru-RU" sz="800" u="none" strike="noStrike" dirty="0" err="1">
                          <a:effectLst/>
                        </a:rPr>
                        <a:t>Гарден</a:t>
                      </a:r>
                      <a:r>
                        <a:rPr lang="ru-RU" sz="800" u="none" strike="noStrike" dirty="0">
                          <a:effectLst/>
                        </a:rPr>
                        <a:t> </a:t>
                      </a:r>
                      <a:r>
                        <a:rPr lang="ru-RU" sz="800" u="none" strike="noStrike" dirty="0" err="1">
                          <a:effectLst/>
                        </a:rPr>
                        <a:t>Виладж</a:t>
                      </a:r>
                      <a:r>
                        <a:rPr lang="ru-RU" sz="800" u="none" strike="noStrike" dirty="0">
                          <a:effectLst/>
                        </a:rPr>
                        <a:t>" с </a:t>
                      </a:r>
                      <a:r>
                        <a:rPr lang="ru-RU" sz="800" u="none" strike="noStrike" dirty="0" err="1">
                          <a:effectLst/>
                        </a:rPr>
                        <a:t>оптайкой</a:t>
                      </a:r>
                      <a:r>
                        <a:rPr lang="ru-RU" sz="800" u="none" strike="noStrike" dirty="0">
                          <a:effectLst/>
                        </a:rPr>
                        <a:t> от ЛЭП 110 </a:t>
                      </a:r>
                      <a:r>
                        <a:rPr lang="ru-RU" sz="800" u="none" strike="noStrike" dirty="0" err="1">
                          <a:effectLst/>
                        </a:rPr>
                        <a:t>кВ</a:t>
                      </a:r>
                      <a:r>
                        <a:rPr lang="ru-RU" sz="800" u="none" strike="noStrike" dirty="0">
                          <a:effectLst/>
                        </a:rPr>
                        <a:t> "Аэропорт2-Северная" и "</a:t>
                      </a:r>
                      <a:r>
                        <a:rPr lang="ru-RU" sz="800" u="none" strike="noStrike" dirty="0" err="1">
                          <a:effectLst/>
                        </a:rPr>
                        <a:t>Достык</a:t>
                      </a:r>
                      <a:r>
                        <a:rPr lang="ru-RU" sz="800" u="none" strike="noStrike" dirty="0">
                          <a:effectLst/>
                        </a:rPr>
                        <a:t> -Северная" </a:t>
                      </a:r>
                      <a:endParaRPr lang="ru-RU" sz="8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ПС</a:t>
                      </a:r>
                      <a:endParaRPr lang="ru-RU" sz="8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1</a:t>
                      </a:r>
                      <a:endParaRPr lang="ru-RU" sz="8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1 772 719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1 746 677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-26 042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Экономия за счет проведения тендерных процедур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1 285 893</a:t>
                      </a:r>
                      <a:endParaRPr lang="ru-RU" sz="8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460 784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7652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</a:rPr>
                        <a:t>Реконструкция ВЛ 10/0,4  кВ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км/ КТПГ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36,281/12</a:t>
                      </a:r>
                      <a:endParaRPr lang="ru-RU" sz="8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39,651/12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477 533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340 765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-136 768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Экономия за счет проведения реконструкции хозяйственным способом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340 765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0</a:t>
                      </a:r>
                      <a:endParaRPr lang="ru-RU" sz="8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0</a:t>
                      </a:r>
                      <a:endParaRPr lang="ru-RU" sz="8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12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3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</a:rPr>
                        <a:t>Капитальный ремонт энергооборудования и ЛЭП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км/шт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2 616/708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2646,6/695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669 772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597 968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-71 804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Экономия за счет закупа ТМЦ , логистика проведения КР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597 968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0</a:t>
                      </a:r>
                      <a:endParaRPr lang="ru-RU" sz="8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12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4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 dirty="0">
                          <a:effectLst/>
                        </a:rPr>
                        <a:t>АСКУЭ </a:t>
                      </a:r>
                      <a:endParaRPr lang="ru-RU" sz="8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шт.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125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125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118 382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122 383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4 000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В проекте не учтены затраты по допуску бригад на ПС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122 383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0</a:t>
                      </a:r>
                      <a:endParaRPr lang="ru-RU" sz="8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59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5</a:t>
                      </a:r>
                      <a:endParaRPr lang="ru-RU" sz="8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</a:rPr>
                        <a:t>Доверительное управление ПС "Северная" с последующим выкупом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шт.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1</a:t>
                      </a:r>
                      <a:endParaRPr lang="ru-RU" sz="8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150 542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150 542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150 542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0</a:t>
                      </a:r>
                      <a:endParaRPr lang="ru-RU" sz="8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0</a:t>
                      </a:r>
                      <a:endParaRPr lang="ru-RU" sz="8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381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9512" y="188640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об исполнении утвержденного инвестиционного проекта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2016-2020 г.г. по итогам 2020 года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продолжение)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0543389"/>
              </p:ext>
            </p:extLst>
          </p:nvPr>
        </p:nvGraphicFramePr>
        <p:xfrm>
          <a:off x="179514" y="960438"/>
          <a:ext cx="8784973" cy="5242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8001"/>
                <a:gridCol w="776133"/>
                <a:gridCol w="1296144"/>
                <a:gridCol w="480284"/>
                <a:gridCol w="416744"/>
                <a:gridCol w="395909"/>
                <a:gridCol w="406326"/>
                <a:gridCol w="458419"/>
                <a:gridCol w="412576"/>
                <a:gridCol w="412576"/>
                <a:gridCol w="401542"/>
                <a:gridCol w="973714"/>
                <a:gridCol w="541768"/>
                <a:gridCol w="431331"/>
                <a:gridCol w="520930"/>
                <a:gridCol w="412576"/>
              </a:tblGrid>
              <a:tr h="21669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№ п/п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Информация о плановых и фактических объемах предоставления регулируемых услуг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отчёт о прибылях и убытках, тыс. тенге (без аудита, </a:t>
                      </a:r>
                      <a:r>
                        <a:rPr lang="ru-RU" sz="800" b="1" u="none" strike="noStrike" dirty="0" err="1">
                          <a:effectLst/>
                        </a:rPr>
                        <a:t>операцион</a:t>
                      </a:r>
                      <a:r>
                        <a:rPr lang="ru-RU" sz="800" b="1" u="none" strike="noStrike" dirty="0">
                          <a:effectLst/>
                        </a:rPr>
                        <a:t> </a:t>
                      </a:r>
                      <a:r>
                        <a:rPr lang="ru-RU" sz="800" b="1" u="none" strike="noStrike" dirty="0" err="1">
                          <a:effectLst/>
                        </a:rPr>
                        <a:t>ная</a:t>
                      </a:r>
                      <a:r>
                        <a:rPr lang="ru-RU" sz="800" b="1" u="none" strike="noStrike" dirty="0">
                          <a:effectLst/>
                        </a:rPr>
                        <a:t> прибыль)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Сумма инвестиционной программы (проекта), тыс. тенге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Информация а фактических условиях и размерах финансирования инвестиционной </a:t>
                      </a:r>
                      <a:r>
                        <a:rPr lang="ru-RU" sz="800" b="1" u="none" strike="noStrike" dirty="0" err="1">
                          <a:effectLst/>
                        </a:rPr>
                        <a:t>прогаммы</a:t>
                      </a:r>
                      <a:r>
                        <a:rPr lang="ru-RU" sz="800" b="1" u="none" strike="noStrike" dirty="0">
                          <a:effectLst/>
                        </a:rPr>
                        <a:t> (проекта), тыс. тенге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97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наименование регулируемых услуг и обслуживаемая территория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наименование мероприятий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единица измерения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кол-во в натуральных показателях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период предоставления услуги в рамках инвестиционной программы (проекта)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собственные средства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заёмные средства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бюджетные средства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99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план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факт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план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факт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откл.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причины </a:t>
                      </a:r>
                      <a:r>
                        <a:rPr lang="ru-RU" sz="800" b="1" u="none" strike="noStrike" dirty="0" err="1">
                          <a:effectLst/>
                        </a:rPr>
                        <a:t>откл</a:t>
                      </a:r>
                      <a:r>
                        <a:rPr lang="ru-RU" sz="800" b="1" u="none" strike="noStrike" dirty="0">
                          <a:effectLst/>
                        </a:rPr>
                        <a:t>.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амортизация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прибыль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985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u="none" strike="noStrike">
                          <a:effectLst/>
                        </a:rPr>
                        <a:t>1</a:t>
                      </a:r>
                      <a:endParaRPr lang="ru-RU" sz="800" b="0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u="none" strike="noStrike">
                          <a:effectLst/>
                        </a:rPr>
                        <a:t>2</a:t>
                      </a:r>
                      <a:endParaRPr lang="ru-RU" sz="800" b="0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u="none" strike="noStrike">
                          <a:effectLst/>
                        </a:rPr>
                        <a:t>3</a:t>
                      </a:r>
                      <a:endParaRPr lang="ru-RU" sz="800" b="0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u="none" strike="noStrike">
                          <a:effectLst/>
                        </a:rPr>
                        <a:t>4</a:t>
                      </a:r>
                      <a:endParaRPr lang="ru-RU" sz="800" b="0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u="none" strike="noStrike">
                          <a:effectLst/>
                        </a:rPr>
                        <a:t>5</a:t>
                      </a:r>
                      <a:endParaRPr lang="ru-RU" sz="800" b="0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u="none" strike="noStrike">
                          <a:effectLst/>
                        </a:rPr>
                        <a:t>6</a:t>
                      </a:r>
                      <a:endParaRPr lang="ru-RU" sz="800" b="0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u="none" strike="noStrike">
                          <a:effectLst/>
                        </a:rPr>
                        <a:t>7</a:t>
                      </a:r>
                      <a:endParaRPr lang="ru-RU" sz="800" b="0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u="none" strike="noStrike">
                          <a:effectLst/>
                        </a:rPr>
                        <a:t>8</a:t>
                      </a:r>
                      <a:endParaRPr lang="ru-RU" sz="800" b="0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u="none" strike="noStrike">
                          <a:effectLst/>
                        </a:rPr>
                        <a:t>9</a:t>
                      </a:r>
                      <a:endParaRPr lang="ru-RU" sz="800" b="0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u="none" strike="noStrike">
                          <a:effectLst/>
                        </a:rPr>
                        <a:t>10</a:t>
                      </a:r>
                      <a:endParaRPr lang="ru-RU" sz="800" b="0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u="none" strike="noStrike">
                          <a:effectLst/>
                        </a:rPr>
                        <a:t>11</a:t>
                      </a:r>
                      <a:endParaRPr lang="ru-RU" sz="800" b="0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u="none" strike="noStrike">
                          <a:effectLst/>
                        </a:rPr>
                        <a:t>12</a:t>
                      </a:r>
                      <a:endParaRPr lang="ru-RU" sz="800" b="0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u="none" strike="noStrike">
                          <a:effectLst/>
                        </a:rPr>
                        <a:t>13</a:t>
                      </a:r>
                      <a:endParaRPr lang="ru-RU" sz="800" b="0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u="none" strike="noStrike" dirty="0">
                          <a:effectLst/>
                        </a:rPr>
                        <a:t>14</a:t>
                      </a:r>
                      <a:endParaRPr lang="ru-RU" sz="800" b="0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u="none" strike="noStrike">
                          <a:effectLst/>
                        </a:rPr>
                        <a:t>15</a:t>
                      </a:r>
                      <a:endParaRPr lang="ru-RU" sz="800" b="0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u="none" strike="noStrike">
                          <a:effectLst/>
                        </a:rPr>
                        <a:t>16</a:t>
                      </a:r>
                      <a:endParaRPr lang="ru-RU" sz="800" b="0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299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 dirty="0">
                          <a:effectLst/>
                        </a:rPr>
                        <a:t>6</a:t>
                      </a:r>
                      <a:endParaRPr lang="ru-RU" sz="8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u="none" strike="noStrike" dirty="0" smtClean="0">
                          <a:effectLst/>
                        </a:rPr>
                        <a:t>Услуги по передаче электрической энергии по сетям АО "АРЭК"</a:t>
                      </a:r>
                      <a:endParaRPr lang="ru-RU" sz="800" b="0" i="0" u="none" strike="noStrike" dirty="0" smtClean="0">
                        <a:effectLst/>
                        <a:latin typeface="Calibri"/>
                      </a:endParaRPr>
                    </a:p>
                    <a:p>
                      <a:pPr algn="ctr" fontAlgn="t"/>
                      <a:endParaRPr lang="ru-RU" sz="8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u="none" strike="noStrike" dirty="0">
                          <a:effectLst/>
                        </a:rPr>
                        <a:t>Капитальный ремонт зданий, сооружений</a:t>
                      </a:r>
                      <a:endParaRPr lang="ru-RU" sz="8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шт.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6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6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algn="ctr" fontAlgn="t"/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algn="ctr" fontAlgn="t"/>
                      <a:endParaRPr lang="ru-RU" sz="8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45 173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42 891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-2 282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Мероприятие утверждено по ПСД до экспертизы проекта, после экспертизы стоимость работ снижена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42 891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 dirty="0">
                          <a:effectLst/>
                        </a:rPr>
                        <a:t>0</a:t>
                      </a:r>
                      <a:endParaRPr lang="ru-RU" sz="8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 dirty="0">
                          <a:effectLst/>
                        </a:rPr>
                        <a:t>0</a:t>
                      </a:r>
                      <a:endParaRPr lang="ru-RU" sz="8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 dirty="0">
                          <a:effectLst/>
                        </a:rPr>
                        <a:t>0</a:t>
                      </a:r>
                      <a:endParaRPr lang="ru-RU" sz="8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23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7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u="none" strike="noStrike">
                          <a:effectLst/>
                        </a:rPr>
                        <a:t>Приобретение автотранспорта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шт/усл/ двигат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17/61/16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17/98/16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 dirty="0">
                          <a:effectLst/>
                        </a:rPr>
                        <a:t>173 837</a:t>
                      </a:r>
                      <a:endParaRPr lang="ru-RU" sz="8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177 206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3 369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За счет д/п уст. систем спутн. Мониторига, роста затрат по КР двигателей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76 702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100 504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 dirty="0">
                          <a:effectLst/>
                        </a:rPr>
                        <a:t>0</a:t>
                      </a:r>
                      <a:endParaRPr lang="ru-RU" sz="8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68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8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u="none" strike="noStrike">
                          <a:effectLst/>
                        </a:rPr>
                        <a:t>Цифровизация оборудования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комплект/шт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60/3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60/13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42 801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43 451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 dirty="0">
                          <a:effectLst/>
                        </a:rPr>
                        <a:t>650</a:t>
                      </a:r>
                      <a:endParaRPr lang="ru-RU" sz="8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За счет дополнит. приобр. 10 единиц перефирийной оргтехники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43 451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 dirty="0">
                          <a:effectLst/>
                        </a:rPr>
                        <a:t>0</a:t>
                      </a:r>
                      <a:endParaRPr lang="ru-RU" sz="8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74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9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u="none" strike="noStrike">
                          <a:effectLst/>
                        </a:rPr>
                        <a:t>Реконструкция средств диспетчерского и технологического управления оборудования и сетей 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м/   компл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3 000/6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3 000/6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41 156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41 284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128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Фактор цены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41 284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 dirty="0">
                          <a:effectLst/>
                        </a:rPr>
                        <a:t>0</a:t>
                      </a:r>
                      <a:endParaRPr lang="ru-RU" sz="8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04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10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u="none" strike="noStrike">
                          <a:effectLst/>
                        </a:rPr>
                        <a:t>Прочие ОС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шт.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591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30 228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30 228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За счет экономии по мероприятиям ИП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30 228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u="none" strike="noStrike" dirty="0">
                          <a:effectLst/>
                        </a:rPr>
                        <a:t>0</a:t>
                      </a:r>
                      <a:endParaRPr lang="ru-RU" sz="8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914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9512" y="188640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об исполнении утвержденного инвестиционного проекта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2016-2020 г.г. по итогам 2020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(продолжение)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2638231"/>
              </p:ext>
            </p:extLst>
          </p:nvPr>
        </p:nvGraphicFramePr>
        <p:xfrm>
          <a:off x="323529" y="977900"/>
          <a:ext cx="8568950" cy="54034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04062"/>
                <a:gridCol w="704062"/>
                <a:gridCol w="704062"/>
                <a:gridCol w="652546"/>
                <a:gridCol w="686890"/>
                <a:gridCol w="704062"/>
                <a:gridCol w="789923"/>
                <a:gridCol w="807096"/>
                <a:gridCol w="1459640"/>
                <a:gridCol w="1356607"/>
              </a:tblGrid>
              <a:tr h="437247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Информация о сопоставлении фактических показателей исполнения инвестиционной программы (проекта) с показателями, утверждёнными в инвестиционной программе (</a:t>
                      </a:r>
                      <a:r>
                        <a:rPr lang="ru-RU" sz="800" b="1" u="none" strike="noStrike" dirty="0" err="1">
                          <a:effectLst/>
                        </a:rPr>
                        <a:t>прокте</a:t>
                      </a:r>
                      <a:r>
                        <a:rPr lang="ru-RU" sz="800" b="1" u="none" strike="noStrike" dirty="0">
                          <a:effectLst/>
                        </a:rPr>
                        <a:t>)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Разъяснение причин отклонения достигнутых фактических показателей от показателей в утверждённой инвестиционной программе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Оценка повышения качества и надёжности предоставляемых регулируемых услуг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7249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Снижение расхода сырья, материалов, топлива и энергии в натуральном выражении в зависимости от утвержденной инвестиционной программы</a:t>
                      </a:r>
                      <a:r>
                        <a:rPr lang="ru-RU" sz="900" b="1" u="none" strike="noStrike">
                          <a:effectLst/>
                        </a:rPr>
                        <a:t>*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Снижение износа (физического) основных фондов (активов), %, по годам реализации в зависимости от утверждённой программы (проекта)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Снижение потерь, %, по годам реализации в зависимости от утверждённой программы (проекта)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Снижение аварийности по годам реализации в зависимости от утверждённой программы (проекта)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587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факт прошлого года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факт текущего года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факт прошлого года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факт текущего года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факт прошлого года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факт текущего года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факт прошлого года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факт текущего года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14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>
                          <a:effectLst/>
                        </a:rPr>
                        <a:t>17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>
                          <a:effectLst/>
                        </a:rPr>
                        <a:t>18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>
                          <a:effectLst/>
                        </a:rPr>
                        <a:t>19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>
                          <a:effectLst/>
                        </a:rPr>
                        <a:t>20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 dirty="0">
                          <a:effectLst/>
                        </a:rPr>
                        <a:t>21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 dirty="0">
                          <a:effectLst/>
                        </a:rPr>
                        <a:t>22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>
                          <a:effectLst/>
                        </a:rPr>
                        <a:t>23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>
                          <a:effectLst/>
                        </a:rPr>
                        <a:t>24</a:t>
                      </a:r>
                      <a:endParaRPr lang="ru-RU" sz="800" b="1" i="0" u="none" strike="noStrike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 dirty="0">
                          <a:effectLst/>
                        </a:rPr>
                        <a:t>25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 dirty="0">
                          <a:effectLst/>
                        </a:rPr>
                        <a:t>26</a:t>
                      </a:r>
                      <a:endParaRPr lang="ru-RU" sz="800" b="1" i="0" u="none" strike="noStrike" dirty="0">
                        <a:effectLst/>
                        <a:latin typeface="Cambri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06334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>
                          <a:effectLst/>
                        </a:rPr>
                        <a:t> 122,0  млн. кВтч</a:t>
                      </a:r>
                      <a:endParaRPr lang="ru-RU" sz="800" b="1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>
                          <a:effectLst/>
                        </a:rPr>
                        <a:t> 120,4   млн. кВтч</a:t>
                      </a:r>
                      <a:endParaRPr lang="ru-RU" sz="800" b="1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>
                          <a:effectLst/>
                        </a:rPr>
                        <a:t>ПС-77,9%      ВЛ-70,0%</a:t>
                      </a:r>
                      <a:endParaRPr lang="ru-RU" sz="800" b="1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>
                          <a:effectLst/>
                        </a:rPr>
                        <a:t>ПС-74,2%      ВЛ-66%</a:t>
                      </a:r>
                      <a:endParaRPr lang="ru-RU" sz="800" b="1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>
                          <a:effectLst/>
                        </a:rPr>
                        <a:t>4,84%        122,0  млн. кВтч</a:t>
                      </a:r>
                      <a:endParaRPr lang="ru-RU" sz="800" b="1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>
                          <a:effectLst/>
                        </a:rPr>
                        <a:t>4,78%          120,4 млн. кВтч</a:t>
                      </a:r>
                      <a:endParaRPr lang="ru-RU" sz="800" b="1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 dirty="0">
                          <a:effectLst/>
                        </a:rPr>
                        <a:t>технологи -</a:t>
                      </a:r>
                      <a:r>
                        <a:rPr lang="ru-RU" sz="800" u="none" strike="noStrike" dirty="0" err="1">
                          <a:effectLst/>
                        </a:rPr>
                        <a:t>ческие</a:t>
                      </a:r>
                      <a:r>
                        <a:rPr lang="ru-RU" sz="800" u="none" strike="noStrike" dirty="0">
                          <a:effectLst/>
                        </a:rPr>
                        <a:t> нарушения    47</a:t>
                      </a:r>
                      <a:endParaRPr lang="ru-RU" sz="800" b="1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>
                          <a:effectLst/>
                        </a:rPr>
                        <a:t>технологи -ческие нарушения 44    </a:t>
                      </a:r>
                      <a:endParaRPr lang="ru-RU" sz="800" b="1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</a:rPr>
                        <a:t>1)   Снижение  потерь по сравнению с 2019 годом на 1,6 млн. </a:t>
                      </a:r>
                      <a:r>
                        <a:rPr lang="ru-RU" sz="800" u="none" strike="noStrike" dirty="0" err="1">
                          <a:effectLst/>
                        </a:rPr>
                        <a:t>кВтч</a:t>
                      </a:r>
                      <a:r>
                        <a:rPr lang="ru-RU" sz="800" u="none" strike="noStrike" dirty="0">
                          <a:effectLst/>
                        </a:rPr>
                        <a:t>                                  2) Снижение физического износа по сравнению с 2019 годом:                                   ПС,КТП (-3,7%),   ВЛ (-4,0%);                                                                                                                                                                           3) Снижение  потерь по сравнению с 2019 годом на 1,6 млн. </a:t>
                      </a:r>
                      <a:r>
                        <a:rPr lang="ru-RU" sz="800" u="none" strike="noStrike" dirty="0" err="1">
                          <a:effectLst/>
                        </a:rPr>
                        <a:t>кВтч</a:t>
                      </a:r>
                      <a:r>
                        <a:rPr lang="ru-RU" sz="800" u="none" strike="noStrike" dirty="0">
                          <a:effectLst/>
                        </a:rPr>
                        <a:t> или 1,3%;                                                                                                                           4) Снижение  технологических нарушений по сравнению  с 2019 годом  на 3 случаев или  -6,4%.</a:t>
                      </a:r>
                      <a:endParaRPr lang="ru-RU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Показатели качества и надежности-достигнуты</a:t>
                      </a:r>
                      <a:endParaRPr lang="ru-RU" sz="8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255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6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 ПС 110/10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Гарден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Виладж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 descr="C:\Users\KURMANBAEVA\Desktop\Мои документы\ИП 2020\ГОДОВОЙ ОТЧЕТ ИП\фото_исполнение инвестпрограммы за 12 месяцев 2020г\PHOTO-2021-04-10-15-21-13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12976"/>
            <a:ext cx="2448271" cy="3275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G-20210202-WA005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212976"/>
            <a:ext cx="5943600" cy="3275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3816424" cy="238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IMG-20210202-WA005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692697"/>
            <a:ext cx="4575448" cy="238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915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7</a:t>
            </a:fld>
            <a:endParaRPr lang="ru-RU" dirty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rm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Реконструкция ВЛ 0,4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с.Жибек-Жолы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Аршалынского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5733256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До начала выполнения реконструкции ЛЭП-0,4кВ -на деревянных опорах, после завершения ЛЭП-0,4кВ- на железобетонных опорах </a:t>
            </a:r>
            <a:endParaRPr lang="ru-RU" b="1" dirty="0"/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92697"/>
            <a:ext cx="8208911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90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8</a:t>
            </a:fld>
            <a:endParaRPr lang="ru-RU" dirty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Реконструкция ВЛ 0,4/10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 КТП 10/0,4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Каражар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Целиноградского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</a:p>
        </p:txBody>
      </p:sp>
      <p:pic>
        <p:nvPicPr>
          <p:cNvPr id="7" name="Рисунок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36110"/>
            <a:ext cx="3812540" cy="462919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96846" y="987789"/>
            <a:ext cx="34419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«ДО» начала реконструкции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1026510"/>
            <a:ext cx="32442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«После» реконструкции</a:t>
            </a:r>
            <a:endParaRPr lang="ru-RU" dirty="0"/>
          </a:p>
        </p:txBody>
      </p:sp>
      <p:pic>
        <p:nvPicPr>
          <p:cNvPr id="10" name="Рисунок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733" y="1531877"/>
            <a:ext cx="3751580" cy="4633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9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9</a:t>
            </a:fld>
            <a:endParaRPr lang="ru-RU" dirty="0"/>
          </a:p>
        </p:txBody>
      </p:sp>
      <p:pic>
        <p:nvPicPr>
          <p:cNvPr id="6145" name="Picture 1" descr="IMG-20210201-WA00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6" t="19783" b="6706"/>
          <a:stretch>
            <a:fillRect/>
          </a:stretch>
        </p:blipFill>
        <p:spPr bwMode="auto">
          <a:xfrm>
            <a:off x="449262" y="764704"/>
            <a:ext cx="4122738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IMG-20210201-WA00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13" b="6482"/>
          <a:stretch>
            <a:fillRect/>
          </a:stretch>
        </p:blipFill>
        <p:spPr bwMode="auto">
          <a:xfrm>
            <a:off x="4932040" y="764704"/>
            <a:ext cx="3891707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IMG-20210201-WA00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6" t="5817" r="12529" b="13179"/>
          <a:stretch>
            <a:fillRect/>
          </a:stretch>
        </p:blipFill>
        <p:spPr bwMode="auto">
          <a:xfrm>
            <a:off x="449262" y="3789040"/>
            <a:ext cx="4122738" cy="2675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IMG-20210201-WA00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801309"/>
            <a:ext cx="3891705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03680" y="232574"/>
            <a:ext cx="503823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Внедрение АСКУЭ на подстанции «Петровка»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79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Другая 1">
      <a:majorFont>
        <a:latin typeface="Bookman Old Style"/>
        <a:ea typeface=""/>
        <a:cs typeface=""/>
      </a:majorFont>
      <a:minorFont>
        <a:latin typeface="Book Antiqu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4754</TotalTime>
  <Words>2423</Words>
  <Application>Microsoft Office PowerPoint</Application>
  <PresentationFormat>Экран (4:3)</PresentationFormat>
  <Paragraphs>734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Строительство ПС 110/10 кВ «Гарден Виладж»</vt:lpstr>
      <vt:lpstr>Реконструкция ВЛ 0,4 кВ в с.Жибек-Жолы Аршалынского района</vt:lpstr>
      <vt:lpstr>Реконструкция ВЛ 0,4/10 кВ и  КТП 10/0,4 кВ в а. Каражар  Целиноградского района</vt:lpstr>
      <vt:lpstr>Презентация PowerPoint</vt:lpstr>
      <vt:lpstr>Презентация PowerPoint</vt:lpstr>
      <vt:lpstr>Презентация PowerPoint</vt:lpstr>
      <vt:lpstr>Информация об исполнении тарифной сметы АО "АРЭК" на услуги по передаче электрической энергии за 2020 год</vt:lpstr>
      <vt:lpstr>Информация о соблюдении показателей качества и надежности регулируемых услуг АО "АРЭК" по итогам 2020 года</vt:lpstr>
      <vt:lpstr>Основные финансово-экономические  показатели                                                           деятельности АО «АРЭК» за 2020 год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Кудайбергенова Елена</dc:creator>
  <cp:lastModifiedBy>Садыкова Раушан</cp:lastModifiedBy>
  <cp:revision>246</cp:revision>
  <cp:lastPrinted>2021-04-29T04:44:04Z</cp:lastPrinted>
  <dcterms:created xsi:type="dcterms:W3CDTF">2016-04-14T04:58:11Z</dcterms:created>
  <dcterms:modified xsi:type="dcterms:W3CDTF">2021-05-04T08:45:23Z</dcterms:modified>
</cp:coreProperties>
</file>