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6" r:id="rId4"/>
    <p:sldId id="281" r:id="rId5"/>
    <p:sldId id="278" r:id="rId6"/>
    <p:sldId id="286" r:id="rId7"/>
    <p:sldId id="287" r:id="rId8"/>
    <p:sldId id="288" r:id="rId9"/>
    <p:sldId id="289" r:id="rId10"/>
    <p:sldId id="290" r:id="rId11"/>
    <p:sldId id="265" r:id="rId12"/>
    <p:sldId id="279" r:id="rId13"/>
    <p:sldId id="280" r:id="rId14"/>
    <p:sldId id="258" r:id="rId15"/>
    <p:sldId id="268" r:id="rId16"/>
    <p:sldId id="269" r:id="rId1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2FE"/>
    <a:srgbClr val="9966FF"/>
    <a:srgbClr val="163574"/>
    <a:srgbClr val="00FFFF"/>
    <a:srgbClr val="E1F7FF"/>
    <a:srgbClr val="CCECFF"/>
    <a:srgbClr val="CC706E"/>
    <a:srgbClr val="D07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724" autoAdjust="0"/>
  </p:normalViewPr>
  <p:slideViewPr>
    <p:cSldViewPr showGuides="1">
      <p:cViewPr>
        <p:scale>
          <a:sx n="125" d="100"/>
          <a:sy n="125" d="100"/>
        </p:scale>
        <p:origin x="-226" y="8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8966380872210785"/>
          <c:y val="0.83565450399691044"/>
        </c:manualLayout>
      </c:layout>
      <c:overlay val="1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19321277336706177"/>
                  <c:y val="-0.241612373757413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50568953876919E-2"/>
                  <c:y val="0.132891649605070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665150453368431E-2"/>
                  <c:y val="7.24770660402812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3406790271166452"/>
                  <c:y val="2.20461615376069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ЭПО(передающая)</c:v>
                </c:pt>
                <c:pt idx="3">
                  <c:v>ЭПО(производящая)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0.88600000000000001</c:v>
                </c:pt>
                <c:pt idx="1">
                  <c:v>2.4E-2</c:v>
                </c:pt>
                <c:pt idx="2">
                  <c:v>8.6999999999999994E-2</c:v>
                </c:pt>
                <c:pt idx="3">
                  <c:v>3.0000000000000001E-3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 УО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098487632428305"/>
          <c:y val="0.81371450780375942"/>
        </c:manualLayout>
      </c:layout>
      <c:overlay val="0"/>
    </c:title>
    <c:autoTitleDeleted val="0"/>
    <c:view3D>
      <c:rotX val="90"/>
      <c:rotY val="34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61231447871913"/>
          <c:y val="1.86335777506203E-2"/>
          <c:w val="0.8616050396650724"/>
          <c:h val="0.8608906417805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</a:ln>
            <a:scene3d>
              <a:camera prst="orthographicFront"/>
              <a:lightRig rig="threePt" dir="t">
                <a:rot lat="0" lon="0" rev="6000000"/>
              </a:lightRig>
            </a:scene3d>
            <a:sp3d prstMaterial="flat">
              <a:bevelT w="374650" h="254000"/>
              <a:bevelB prst="angle"/>
            </a:sp3d>
          </c:spPr>
          <c:explosion val="8"/>
          <c:dPt>
            <c:idx val="0"/>
            <c:bubble3D val="0"/>
            <c:explosion val="10"/>
            <c:spPr>
              <a:ln>
                <a:noFill/>
              </a:ln>
              <a:scene3d>
                <a:camera prst="orthographicFront"/>
                <a:lightRig rig="threePt" dir="t">
                  <a:rot lat="0" lon="0" rev="6000000"/>
                </a:lightRig>
              </a:scene3d>
              <a:sp3d prstMaterial="metal">
                <a:bevelT w="1092200" h="482600"/>
                <a:bevelB w="457200"/>
              </a:sp3d>
            </c:spPr>
          </c:dPt>
          <c:dLbls>
            <c:dLbl>
              <c:idx val="0"/>
              <c:layout>
                <c:manualLayout>
                  <c:x val="-0.25619642689273842"/>
                  <c:y val="-0.179870194335330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348995410766325E-2"/>
                  <c:y val="7.958060293872251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0195505342711207E-2"/>
                  <c:y val="7.80203439188271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9067325852683034"/>
                  <c:y val="2.45902735874762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ЭСО</c:v>
                </c:pt>
                <c:pt idx="1">
                  <c:v>ПП</c:v>
                </c:pt>
                <c:pt idx="2">
                  <c:v>ЭПО(передающая)</c:v>
                </c:pt>
                <c:pt idx="3">
                  <c:v>ЭПО(производящая)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0.83799999999999997</c:v>
                </c:pt>
                <c:pt idx="1">
                  <c:v>4.8000000000000001E-2</c:v>
                </c:pt>
                <c:pt idx="2">
                  <c:v>0.105</c:v>
                </c:pt>
                <c:pt idx="3">
                  <c:v>8.9999999999999993E-3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1272" custLinFactNeighborY="8042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2704" custLinFactNeighborY="6645"/>
      <dgm:spPr/>
      <dgm:t>
        <a:bodyPr/>
        <a:lstStyle/>
        <a:p>
          <a:endParaRPr lang="ru-RU"/>
        </a:p>
      </dgm:t>
    </dgm:pt>
  </dgm:ptLst>
  <dgm:cxnLst>
    <dgm:cxn modelId="{F3E3F095-5CCB-4ACF-8348-DBC7D98B601E}" type="presOf" srcId="{E0EA4277-3289-4577-A39F-C7E5FF593DA0}" destId="{D2255F8D-3BBD-4BE4-95D3-0117D2702D13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1E51479A-6AE2-41A1-A22C-3217F0D0FEFE}" type="presOf" srcId="{B9378B1B-4E0E-4D1E-88D2-6261590B19BF}" destId="{76162887-09BB-4425-A7F4-6F909E188FE7}" srcOrd="0" destOrd="0" presId="urn:microsoft.com/office/officeart/2005/8/layout/cycle1"/>
    <dgm:cxn modelId="{6D8AED27-48EC-4EF2-8122-BBC8E0D719AB}" type="presOf" srcId="{0872EDE7-8D11-4156-BC87-072E3762D624}" destId="{A1496427-E0B6-4854-9F4F-6BD715B7D5A4}" srcOrd="0" destOrd="0" presId="urn:microsoft.com/office/officeart/2005/8/layout/cycle1"/>
    <dgm:cxn modelId="{43CF7ACB-B358-4407-8A92-7366DDD1ED36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DA21F5D5-74F9-4104-B8DD-FE1438754628}" type="presOf" srcId="{E67CA59C-86CE-4FA3-8085-32065059B82D}" destId="{D506015C-7D68-4574-B4B8-45A368A2F68B}" srcOrd="0" destOrd="0" presId="urn:microsoft.com/office/officeart/2005/8/layout/cycle1"/>
    <dgm:cxn modelId="{1CAFE6A1-BAC9-4B0E-A881-46252355624D}" type="presParOf" srcId="{D506015C-7D68-4574-B4B8-45A368A2F68B}" destId="{EB574727-A1AA-489A-B8CD-993C207907EF}" srcOrd="0" destOrd="0" presId="urn:microsoft.com/office/officeart/2005/8/layout/cycle1"/>
    <dgm:cxn modelId="{C4B317D9-70C0-4CA9-B1DF-54CB350D90AE}" type="presParOf" srcId="{D506015C-7D68-4574-B4B8-45A368A2F68B}" destId="{A1496427-E0B6-4854-9F4F-6BD715B7D5A4}" srcOrd="1" destOrd="0" presId="urn:microsoft.com/office/officeart/2005/8/layout/cycle1"/>
    <dgm:cxn modelId="{C7524AE0-46A9-4055-BAF2-5A0D945A9187}" type="presParOf" srcId="{D506015C-7D68-4574-B4B8-45A368A2F68B}" destId="{D2255F8D-3BBD-4BE4-95D3-0117D2702D13}" srcOrd="2" destOrd="0" presId="urn:microsoft.com/office/officeart/2005/8/layout/cycle1"/>
    <dgm:cxn modelId="{FCABBCC7-5B79-4EBD-B383-EDC44C24B872}" type="presParOf" srcId="{D506015C-7D68-4574-B4B8-45A368A2F68B}" destId="{0943B733-45B8-40C2-A93C-9E073B2C1820}" srcOrd="3" destOrd="0" presId="urn:microsoft.com/office/officeart/2005/8/layout/cycle1"/>
    <dgm:cxn modelId="{35E55EA3-4FDC-4217-9120-76E63DF03F9A}" type="presParOf" srcId="{D506015C-7D68-4574-B4B8-45A368A2F68B}" destId="{EA6492CF-211D-49C7-B160-FD4106BE5399}" srcOrd="4" destOrd="0" presId="urn:microsoft.com/office/officeart/2005/8/layout/cycle1"/>
    <dgm:cxn modelId="{1718425B-883F-4916-B707-F13A3E0C9652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7CA59C-86CE-4FA3-8085-32065059B82D}" type="doc">
      <dgm:prSet loTypeId="urn:microsoft.com/office/officeart/2005/8/layout/cycle1" loCatId="cycle" qsTypeId="urn:microsoft.com/office/officeart/2005/8/quickstyle/3d9" qsCatId="3D" csTypeId="urn:microsoft.com/office/officeart/2005/8/colors/accent1_2" csCatId="accent1" phldr="1"/>
      <dgm:spPr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0872EDE7-8D11-4156-BC87-072E3762D624}">
      <dgm:prSet phldrT="[Текст]" phldr="1" custT="1"/>
      <dgm:spPr/>
      <dgm:t>
        <a:bodyPr/>
        <a:lstStyle/>
        <a:p>
          <a:endParaRPr lang="ru-RU" sz="100" b="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gm:t>
    </dgm:pt>
    <dgm:pt modelId="{10B015EE-C173-4EB8-897D-5F7C1A255CE6}" type="parTrans" cxnId="{EA8102F4-5A74-4EF3-95D6-62AAB0FC269E}">
      <dgm:prSet/>
      <dgm:spPr/>
      <dgm:t>
        <a:bodyPr/>
        <a:lstStyle/>
        <a:p>
          <a:endParaRPr lang="ru-RU"/>
        </a:p>
      </dgm:t>
    </dgm:pt>
    <dgm:pt modelId="{E0EA4277-3289-4577-A39F-C7E5FF593DA0}" type="sibTrans" cxnId="{EA8102F4-5A74-4EF3-95D6-62AAB0FC269E}">
      <dgm:prSet/>
      <dgm:spPr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p3d extrusionH="152250" prstMaterial="matte">
          <a:bevelT w="165100" prst="coolSlant"/>
        </a:sp3d>
      </dgm:spPr>
      <dgm:t>
        <a:bodyPr/>
        <a:lstStyle/>
        <a:p>
          <a:endParaRPr lang="ru-RU"/>
        </a:p>
      </dgm:t>
    </dgm:pt>
    <dgm:pt modelId="{E8CE35A9-1B0E-4F49-B6D7-916B54A97774}">
      <dgm:prSet phldrT="[Текст]" phldr="1"/>
      <dgm:spPr/>
      <dgm:t>
        <a:bodyPr/>
        <a:lstStyle/>
        <a:p>
          <a:endParaRPr lang="ru-RU" dirty="0">
            <a:solidFill>
              <a:schemeClr val="bg1"/>
            </a:solidFill>
          </a:endParaRPr>
        </a:p>
      </dgm:t>
    </dgm:pt>
    <dgm:pt modelId="{B5DFCE9E-3B17-4526-B4D8-37939C89B6B9}" type="parTrans" cxnId="{D9D9A1D1-281C-46D9-8A39-23B637AC570E}">
      <dgm:prSet/>
      <dgm:spPr/>
      <dgm:t>
        <a:bodyPr/>
        <a:lstStyle/>
        <a:p>
          <a:endParaRPr lang="ru-RU"/>
        </a:p>
      </dgm:t>
    </dgm:pt>
    <dgm:pt modelId="{B9378B1B-4E0E-4D1E-88D2-6261590B19BF}" type="sibTrans" cxnId="{D9D9A1D1-281C-46D9-8A39-23B637AC570E}">
      <dgm:prSet/>
      <dgm:spPr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effectLst>
          <a:outerShdw blurRad="50800" dist="76200" sx="97000" sy="97000" algn="tl" rotWithShape="0">
            <a:prstClr val="black">
              <a:alpha val="19000"/>
            </a:prstClr>
          </a:outerShdw>
        </a:effectLst>
      </dgm:spPr>
      <dgm:t>
        <a:bodyPr/>
        <a:lstStyle/>
        <a:p>
          <a:endParaRPr lang="ru-RU"/>
        </a:p>
      </dgm:t>
    </dgm:pt>
    <dgm:pt modelId="{D506015C-7D68-4574-B4B8-45A368A2F68B}" type="pres">
      <dgm:prSet presAssocID="{E67CA59C-86CE-4FA3-8085-32065059B82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574727-A1AA-489A-B8CD-993C207907EF}" type="pres">
      <dgm:prSet presAssocID="{0872EDE7-8D11-4156-BC87-072E3762D624}" presName="dummy" presStyleCnt="0"/>
      <dgm:spPr/>
      <dgm:t>
        <a:bodyPr/>
        <a:lstStyle/>
        <a:p>
          <a:endParaRPr lang="ru-RU"/>
        </a:p>
      </dgm:t>
    </dgm:pt>
    <dgm:pt modelId="{A1496427-E0B6-4854-9F4F-6BD715B7D5A4}" type="pres">
      <dgm:prSet presAssocID="{0872EDE7-8D11-4156-BC87-072E3762D624}" presName="node" presStyleLbl="revTx" presStyleIdx="0" presStyleCnt="2" custFlipVert="1" custScaleX="19656" custScaleY="8995" custRadScaleRad="145153" custRadScaleInc="-7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55F8D-3BBD-4BE4-95D3-0117D2702D13}" type="pres">
      <dgm:prSet presAssocID="{E0EA4277-3289-4577-A39F-C7E5FF593DA0}" presName="sibTrans" presStyleLbl="node1" presStyleIdx="0" presStyleCnt="2" custScaleX="97858" custScaleY="99510" custLinFactNeighborX="-13577" custLinFactNeighborY="8910"/>
      <dgm:spPr/>
      <dgm:t>
        <a:bodyPr/>
        <a:lstStyle/>
        <a:p>
          <a:endParaRPr lang="ru-RU"/>
        </a:p>
      </dgm:t>
    </dgm:pt>
    <dgm:pt modelId="{0943B733-45B8-40C2-A93C-9E073B2C1820}" type="pres">
      <dgm:prSet presAssocID="{E8CE35A9-1B0E-4F49-B6D7-916B54A97774}" presName="dummy" presStyleCnt="0"/>
      <dgm:spPr/>
      <dgm:t>
        <a:bodyPr/>
        <a:lstStyle/>
        <a:p>
          <a:endParaRPr lang="ru-RU"/>
        </a:p>
      </dgm:t>
    </dgm:pt>
    <dgm:pt modelId="{EA6492CF-211D-49C7-B160-FD4106BE5399}" type="pres">
      <dgm:prSet presAssocID="{E8CE35A9-1B0E-4F49-B6D7-916B54A97774}" presName="node" presStyleLbl="revTx" presStyleIdx="1" presStyleCnt="2" custScaleX="21456" custScaleY="3067" custRadScaleRad="96078" custRadScaleInc="-50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62887-09BB-4425-A7F4-6F909E188FE7}" type="pres">
      <dgm:prSet presAssocID="{B9378B1B-4E0E-4D1E-88D2-6261590B19BF}" presName="sibTrans" presStyleLbl="node1" presStyleIdx="1" presStyleCnt="2" custLinFactNeighborX="-14454" custLinFactNeighborY="7668"/>
      <dgm:spPr/>
      <dgm:t>
        <a:bodyPr/>
        <a:lstStyle/>
        <a:p>
          <a:endParaRPr lang="ru-RU"/>
        </a:p>
      </dgm:t>
    </dgm:pt>
  </dgm:ptLst>
  <dgm:cxnLst>
    <dgm:cxn modelId="{228AA022-9F36-440D-B799-945D99EA9591}" type="presOf" srcId="{B9378B1B-4E0E-4D1E-88D2-6261590B19BF}" destId="{76162887-09BB-4425-A7F4-6F909E188FE7}" srcOrd="0" destOrd="0" presId="urn:microsoft.com/office/officeart/2005/8/layout/cycle1"/>
    <dgm:cxn modelId="{D9D9A1D1-281C-46D9-8A39-23B637AC570E}" srcId="{E67CA59C-86CE-4FA3-8085-32065059B82D}" destId="{E8CE35A9-1B0E-4F49-B6D7-916B54A97774}" srcOrd="1" destOrd="0" parTransId="{B5DFCE9E-3B17-4526-B4D8-37939C89B6B9}" sibTransId="{B9378B1B-4E0E-4D1E-88D2-6261590B19BF}"/>
    <dgm:cxn modelId="{51E6C53C-6409-4E5A-BA93-AFF55E5330AA}" type="presOf" srcId="{E67CA59C-86CE-4FA3-8085-32065059B82D}" destId="{D506015C-7D68-4574-B4B8-45A368A2F68B}" srcOrd="0" destOrd="0" presId="urn:microsoft.com/office/officeart/2005/8/layout/cycle1"/>
    <dgm:cxn modelId="{9DAFBC72-3936-4EDC-832A-C27F77720BE7}" type="presOf" srcId="{0872EDE7-8D11-4156-BC87-072E3762D624}" destId="{A1496427-E0B6-4854-9F4F-6BD715B7D5A4}" srcOrd="0" destOrd="0" presId="urn:microsoft.com/office/officeart/2005/8/layout/cycle1"/>
    <dgm:cxn modelId="{4365F5A3-0078-4E09-B262-114EF95E6DF1}" type="presOf" srcId="{E0EA4277-3289-4577-A39F-C7E5FF593DA0}" destId="{D2255F8D-3BBD-4BE4-95D3-0117D2702D13}" srcOrd="0" destOrd="0" presId="urn:microsoft.com/office/officeart/2005/8/layout/cycle1"/>
    <dgm:cxn modelId="{613B6339-0E6C-4FED-A156-4C08F9622FAD}" type="presOf" srcId="{E8CE35A9-1B0E-4F49-B6D7-916B54A97774}" destId="{EA6492CF-211D-49C7-B160-FD4106BE5399}" srcOrd="0" destOrd="0" presId="urn:microsoft.com/office/officeart/2005/8/layout/cycle1"/>
    <dgm:cxn modelId="{EA8102F4-5A74-4EF3-95D6-62AAB0FC269E}" srcId="{E67CA59C-86CE-4FA3-8085-32065059B82D}" destId="{0872EDE7-8D11-4156-BC87-072E3762D624}" srcOrd="0" destOrd="0" parTransId="{10B015EE-C173-4EB8-897D-5F7C1A255CE6}" sibTransId="{E0EA4277-3289-4577-A39F-C7E5FF593DA0}"/>
    <dgm:cxn modelId="{F4FD4592-0763-46A3-9130-70CA98DD2245}" type="presParOf" srcId="{D506015C-7D68-4574-B4B8-45A368A2F68B}" destId="{EB574727-A1AA-489A-B8CD-993C207907EF}" srcOrd="0" destOrd="0" presId="urn:microsoft.com/office/officeart/2005/8/layout/cycle1"/>
    <dgm:cxn modelId="{55735C7E-AC93-43A6-9389-79D6D4AA930B}" type="presParOf" srcId="{D506015C-7D68-4574-B4B8-45A368A2F68B}" destId="{A1496427-E0B6-4854-9F4F-6BD715B7D5A4}" srcOrd="1" destOrd="0" presId="urn:microsoft.com/office/officeart/2005/8/layout/cycle1"/>
    <dgm:cxn modelId="{FB37BB4E-F609-4992-92FD-1F2E49BB221E}" type="presParOf" srcId="{D506015C-7D68-4574-B4B8-45A368A2F68B}" destId="{D2255F8D-3BBD-4BE4-95D3-0117D2702D13}" srcOrd="2" destOrd="0" presId="urn:microsoft.com/office/officeart/2005/8/layout/cycle1"/>
    <dgm:cxn modelId="{96D1E75E-21AB-40BD-9AD5-A1D62B30AECE}" type="presParOf" srcId="{D506015C-7D68-4574-B4B8-45A368A2F68B}" destId="{0943B733-45B8-40C2-A93C-9E073B2C1820}" srcOrd="3" destOrd="0" presId="urn:microsoft.com/office/officeart/2005/8/layout/cycle1"/>
    <dgm:cxn modelId="{5BCA2526-64DE-4D8A-BF23-E8F78FFB1939}" type="presParOf" srcId="{D506015C-7D68-4574-B4B8-45A368A2F68B}" destId="{EA6492CF-211D-49C7-B160-FD4106BE5399}" srcOrd="4" destOrd="0" presId="urn:microsoft.com/office/officeart/2005/8/layout/cycle1"/>
    <dgm:cxn modelId="{A1443D9E-11F2-4DA8-A1E2-E2C8C8FB4FCC}" type="presParOf" srcId="{D506015C-7D68-4574-B4B8-45A368A2F68B}" destId="{76162887-09BB-4425-A7F4-6F909E188FE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FC6FE8-0679-49AF-A91A-2332A00CDD69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4CFEF65-0751-4ED3-B448-C4A54DBEBADE}">
      <dgm:prSet phldrT="[Текст]"/>
      <dgm:spPr/>
      <dgm:t>
        <a:bodyPr/>
        <a:lstStyle/>
        <a:p>
          <a:r>
            <a:rPr lang="ru-RU" dirty="0" smtClean="0"/>
            <a:t>                  </a:t>
          </a:r>
          <a:endParaRPr lang="ru-RU" dirty="0"/>
        </a:p>
      </dgm:t>
    </dgm:pt>
    <dgm:pt modelId="{25CADB13-D1B6-4C08-A480-695B99215857}" type="sibTrans" cxnId="{F1103648-C00A-41A3-9FB3-4705BDA58D35}">
      <dgm:prSet/>
      <dgm:spPr/>
      <dgm:t>
        <a:bodyPr/>
        <a:lstStyle/>
        <a:p>
          <a:endParaRPr lang="ru-RU"/>
        </a:p>
      </dgm:t>
    </dgm:pt>
    <dgm:pt modelId="{2E4F68B5-2DD0-4D3D-B8B7-254DF51358AF}" type="parTrans" cxnId="{F1103648-C00A-41A3-9FB3-4705BDA58D35}">
      <dgm:prSet/>
      <dgm:spPr/>
      <dgm:t>
        <a:bodyPr/>
        <a:lstStyle/>
        <a:p>
          <a:endParaRPr lang="ru-RU"/>
        </a:p>
      </dgm:t>
    </dgm:pt>
    <dgm:pt modelId="{1C33C749-E787-4FEE-B0EC-B4A0EAD8D5C2}" type="pres">
      <dgm:prSet presAssocID="{52FC6FE8-0679-49AF-A91A-2332A00CDD6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456FC5-D155-4FFB-B40A-E0B50788B159}" type="pres">
      <dgm:prSet presAssocID="{C4CFEF65-0751-4ED3-B448-C4A54DBEBADE}" presName="circle1" presStyleLbl="node1" presStyleIdx="0" presStyleCnt="1" custScaleY="108178" custLinFactNeighborX="670" custLinFactNeighborY="-473"/>
      <dgm:spPr/>
      <dgm:t>
        <a:bodyPr/>
        <a:lstStyle/>
        <a:p>
          <a:endParaRPr lang="ru-RU"/>
        </a:p>
      </dgm:t>
    </dgm:pt>
    <dgm:pt modelId="{9096A6B6-E0FD-4CC2-8203-C359FA0A6C3D}" type="pres">
      <dgm:prSet presAssocID="{C4CFEF65-0751-4ED3-B448-C4A54DBEBADE}" presName="space" presStyleCnt="0"/>
      <dgm:spPr/>
    </dgm:pt>
    <dgm:pt modelId="{4FE87377-D889-4D8F-888A-D30838E4C24D}" type="pres">
      <dgm:prSet presAssocID="{C4CFEF65-0751-4ED3-B448-C4A54DBEBADE}" presName="rect1" presStyleLbl="alignAcc1" presStyleIdx="0" presStyleCnt="1" custScaleY="107877" custLinFactNeighborX="-116" custLinFactNeighborY="-707"/>
      <dgm:spPr/>
      <dgm:t>
        <a:bodyPr/>
        <a:lstStyle/>
        <a:p>
          <a:endParaRPr lang="ru-RU"/>
        </a:p>
      </dgm:t>
    </dgm:pt>
    <dgm:pt modelId="{7D7F1AD6-CB92-4EF4-A310-6C6A608F6E51}" type="pres">
      <dgm:prSet presAssocID="{C4CFEF65-0751-4ED3-B448-C4A54DBEBAD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E1252A-5B27-447A-8879-51FD82B6D330}" type="presOf" srcId="{C4CFEF65-0751-4ED3-B448-C4A54DBEBADE}" destId="{4FE87377-D889-4D8F-888A-D30838E4C24D}" srcOrd="0" destOrd="0" presId="urn:microsoft.com/office/officeart/2005/8/layout/target3"/>
    <dgm:cxn modelId="{F1103648-C00A-41A3-9FB3-4705BDA58D35}" srcId="{52FC6FE8-0679-49AF-A91A-2332A00CDD69}" destId="{C4CFEF65-0751-4ED3-B448-C4A54DBEBADE}" srcOrd="0" destOrd="0" parTransId="{2E4F68B5-2DD0-4D3D-B8B7-254DF51358AF}" sibTransId="{25CADB13-D1B6-4C08-A480-695B99215857}"/>
    <dgm:cxn modelId="{9028606C-ED67-4F6B-9E56-4103933DDDDE}" type="presOf" srcId="{52FC6FE8-0679-49AF-A91A-2332A00CDD69}" destId="{1C33C749-E787-4FEE-B0EC-B4A0EAD8D5C2}" srcOrd="0" destOrd="0" presId="urn:microsoft.com/office/officeart/2005/8/layout/target3"/>
    <dgm:cxn modelId="{039D78B2-5BEA-405D-B50F-B5B85575C5E2}" type="presOf" srcId="{C4CFEF65-0751-4ED3-B448-C4A54DBEBADE}" destId="{7D7F1AD6-CB92-4EF4-A310-6C6A608F6E51}" srcOrd="1" destOrd="0" presId="urn:microsoft.com/office/officeart/2005/8/layout/target3"/>
    <dgm:cxn modelId="{F15FD3A2-5F27-4250-B294-9334DAC260B2}" type="presParOf" srcId="{1C33C749-E787-4FEE-B0EC-B4A0EAD8D5C2}" destId="{CA456FC5-D155-4FFB-B40A-E0B50788B159}" srcOrd="0" destOrd="0" presId="urn:microsoft.com/office/officeart/2005/8/layout/target3"/>
    <dgm:cxn modelId="{AB7FA889-B604-483B-8DFB-AA089836779A}" type="presParOf" srcId="{1C33C749-E787-4FEE-B0EC-B4A0EAD8D5C2}" destId="{9096A6B6-E0FD-4CC2-8203-C359FA0A6C3D}" srcOrd="1" destOrd="0" presId="urn:microsoft.com/office/officeart/2005/8/layout/target3"/>
    <dgm:cxn modelId="{2417B4F9-9A4A-4E80-AACF-7C6C6D689968}" type="presParOf" srcId="{1C33C749-E787-4FEE-B0EC-B4A0EAD8D5C2}" destId="{4FE87377-D889-4D8F-888A-D30838E4C24D}" srcOrd="2" destOrd="0" presId="urn:microsoft.com/office/officeart/2005/8/layout/target3"/>
    <dgm:cxn modelId="{FE1D4209-E07E-4B59-8F9E-C80825859A62}" type="presParOf" srcId="{1C33C749-E787-4FEE-B0EC-B4A0EAD8D5C2}" destId="{7D7F1AD6-CB92-4EF4-A310-6C6A608F6E5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96427-E0B6-4854-9F4F-6BD715B7D5A4}">
      <dsp:nvSpPr>
        <dsp:cNvPr id="0" name=""/>
        <dsp:cNvSpPr/>
      </dsp:nvSpPr>
      <dsp:spPr>
        <a:xfrm flipV="1">
          <a:off x="3918019" y="263782"/>
          <a:ext cx="337440" cy="154420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" tIns="1270" rIns="1270" bIns="1270" numCol="1" spcCol="1270" anchor="ctr" anchorCtr="0">
          <a:noAutofit/>
          <a:sp3d extrusionH="28000" prstMaterial="matte"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" b="0" kern="120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sp:txBody>
      <dsp:txXfrm rot="10800000">
        <a:off x="3918019" y="263782"/>
        <a:ext cx="337440" cy="154420"/>
      </dsp:txXfrm>
    </dsp:sp>
    <dsp:sp modelId="{D2255F8D-3BBD-4BE4-95D3-0117D2702D13}">
      <dsp:nvSpPr>
        <dsp:cNvPr id="0" name=""/>
        <dsp:cNvSpPr/>
      </dsp:nvSpPr>
      <dsp:spPr>
        <a:xfrm>
          <a:off x="355291" y="-262695"/>
          <a:ext cx="4009886" cy="4077579"/>
        </a:xfrm>
        <a:prstGeom prst="circularArrow">
          <a:avLst>
            <a:gd name="adj1" fmla="val 8170"/>
            <a:gd name="adj2" fmla="val 569410"/>
            <a:gd name="adj3" fmla="val 7975749"/>
            <a:gd name="adj4" fmla="val 19345160"/>
            <a:gd name="adj5" fmla="val 9531"/>
          </a:avLst>
        </a:prstGeom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6492CF-211D-49C7-B160-FD4106BE5399}">
      <dsp:nvSpPr>
        <dsp:cNvPr id="0" name=""/>
        <dsp:cNvSpPr/>
      </dsp:nvSpPr>
      <dsp:spPr>
        <a:xfrm>
          <a:off x="1285742" y="2422265"/>
          <a:ext cx="368342" cy="52652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  <a:sp3d extrusionH="28000" prstMaterial="matte"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>
            <a:solidFill>
              <a:schemeClr val="bg1"/>
            </a:solidFill>
          </a:endParaRPr>
        </a:p>
      </dsp:txBody>
      <dsp:txXfrm>
        <a:off x="1285742" y="2422265"/>
        <a:ext cx="368342" cy="52652"/>
      </dsp:txXfrm>
    </dsp:sp>
    <dsp:sp modelId="{76162887-09BB-4425-A7F4-6F909E188FE7}">
      <dsp:nvSpPr>
        <dsp:cNvPr id="0" name=""/>
        <dsp:cNvSpPr/>
      </dsp:nvSpPr>
      <dsp:spPr>
        <a:xfrm>
          <a:off x="180162" y="-420624"/>
          <a:ext cx="4067924" cy="4067924"/>
        </a:xfrm>
        <a:prstGeom prst="circularArrow">
          <a:avLst>
            <a:gd name="adj1" fmla="val 8229"/>
            <a:gd name="adj2" fmla="val 574487"/>
            <a:gd name="adj3" fmla="val 18612203"/>
            <a:gd name="adj4" fmla="val 8386690"/>
            <a:gd name="adj5" fmla="val 9601"/>
          </a:avLst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t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96427-E0B6-4854-9F4F-6BD715B7D5A4}">
      <dsp:nvSpPr>
        <dsp:cNvPr id="0" name=""/>
        <dsp:cNvSpPr/>
      </dsp:nvSpPr>
      <dsp:spPr>
        <a:xfrm flipV="1">
          <a:off x="4094957" y="266489"/>
          <a:ext cx="340716" cy="155918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" tIns="1270" rIns="1270" bIns="1270" numCol="1" spcCol="1270" anchor="ctr" anchorCtr="0">
          <a:noAutofit/>
          <a:sp3d extrusionH="28000" prstMaterial="matte"/>
        </a:bodyPr>
        <a:lstStyle/>
        <a:p>
          <a:pPr lvl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" b="0" kern="1200" cap="none" spc="0" dirty="0">
            <a:ln w="18415" cmpd="sng">
              <a:solidFill>
                <a:schemeClr val="bg1"/>
              </a:solidFill>
              <a:prstDash val="solid"/>
            </a:ln>
            <a:solidFill>
              <a:schemeClr val="bg1"/>
            </a:solidFill>
            <a:effectLst/>
          </a:endParaRPr>
        </a:p>
      </dsp:txBody>
      <dsp:txXfrm rot="10800000">
        <a:off x="4094957" y="266489"/>
        <a:ext cx="340716" cy="155918"/>
      </dsp:txXfrm>
    </dsp:sp>
    <dsp:sp modelId="{D2255F8D-3BBD-4BE4-95D3-0117D2702D13}">
      <dsp:nvSpPr>
        <dsp:cNvPr id="0" name=""/>
        <dsp:cNvSpPr/>
      </dsp:nvSpPr>
      <dsp:spPr>
        <a:xfrm>
          <a:off x="405032" y="-228928"/>
          <a:ext cx="4046151" cy="4114456"/>
        </a:xfrm>
        <a:prstGeom prst="circularArrow">
          <a:avLst>
            <a:gd name="adj1" fmla="val 8175"/>
            <a:gd name="adj2" fmla="val 569866"/>
            <a:gd name="adj3" fmla="val 7975353"/>
            <a:gd name="adj4" fmla="val 19345218"/>
            <a:gd name="adj5" fmla="val 9537"/>
          </a:avLst>
        </a:prstGeom>
        <a:gradFill rotWithShape="0">
          <a:gsLst>
            <a:gs pos="0">
              <a:schemeClr val="accent6">
                <a:lumMod val="58000"/>
                <a:lumOff val="42000"/>
                <a:alpha val="81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b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6492CF-211D-49C7-B160-FD4106BE5399}">
      <dsp:nvSpPr>
        <dsp:cNvPr id="0" name=""/>
        <dsp:cNvSpPr/>
      </dsp:nvSpPr>
      <dsp:spPr>
        <a:xfrm>
          <a:off x="1439242" y="2444221"/>
          <a:ext cx="371917" cy="53163"/>
        </a:xfrm>
        <a:prstGeom prst="rect">
          <a:avLst/>
        </a:prstGeom>
        <a:noFill/>
        <a:ln>
          <a:noFill/>
        </a:ln>
        <a:effectLst/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  <a:sp3d extrusionH="28000" prstMaterial="matte"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>
            <a:solidFill>
              <a:schemeClr val="bg1"/>
            </a:solidFill>
          </a:endParaRPr>
        </a:p>
      </dsp:txBody>
      <dsp:txXfrm>
        <a:off x="1439242" y="2444221"/>
        <a:ext cx="371917" cy="53163"/>
      </dsp:txXfrm>
    </dsp:sp>
    <dsp:sp modelId="{76162887-09BB-4425-A7F4-6F909E188FE7}">
      <dsp:nvSpPr>
        <dsp:cNvPr id="0" name=""/>
        <dsp:cNvSpPr/>
      </dsp:nvSpPr>
      <dsp:spPr>
        <a:xfrm>
          <a:off x="251743" y="-382243"/>
          <a:ext cx="4104693" cy="4104693"/>
        </a:xfrm>
        <a:prstGeom prst="circularArrow">
          <a:avLst>
            <a:gd name="adj1" fmla="val 8235"/>
            <a:gd name="adj2" fmla="val 574951"/>
            <a:gd name="adj3" fmla="val 18611670"/>
            <a:gd name="adj4" fmla="val 8386621"/>
            <a:gd name="adj5" fmla="val 9607"/>
          </a:avLst>
        </a:prstGeom>
        <a:gradFill rotWithShape="0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</a:gradFill>
        <a:ln>
          <a:noFill/>
        </a:ln>
        <a:effectLst>
          <a:outerShdw blurRad="50800" dist="76200" sx="97000" sy="97000" algn="tl" rotWithShape="0">
            <a:prstClr val="black">
              <a:alpha val="19000"/>
            </a:prstClr>
          </a:outerShdw>
        </a:effectLst>
        <a:scene3d>
          <a:camera prst="perspectiveRelaxed" fov="3600000">
            <a:rot lat="21594000" lon="21594000" rev="2400000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56FC5-D155-4FFB-B40A-E0B50788B159}">
      <dsp:nvSpPr>
        <dsp:cNvPr id="0" name=""/>
        <dsp:cNvSpPr/>
      </dsp:nvSpPr>
      <dsp:spPr>
        <a:xfrm>
          <a:off x="36253" y="288040"/>
          <a:ext cx="5410944" cy="5853451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E87377-D889-4D8F-888A-D30838E4C24D}">
      <dsp:nvSpPr>
        <dsp:cNvPr id="0" name=""/>
        <dsp:cNvSpPr/>
      </dsp:nvSpPr>
      <dsp:spPr>
        <a:xfrm>
          <a:off x="2698149" y="283522"/>
          <a:ext cx="6312767" cy="58371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                  </a:t>
          </a:r>
          <a:endParaRPr lang="ru-RU" sz="6500" kern="1200" dirty="0"/>
        </a:p>
      </dsp:txBody>
      <dsp:txXfrm>
        <a:off x="2698149" y="283522"/>
        <a:ext cx="6312767" cy="5837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31" y="0"/>
            <a:ext cx="2946351" cy="496174"/>
          </a:xfrm>
          <a:prstGeom prst="rect">
            <a:avLst/>
          </a:prstGeom>
        </p:spPr>
        <p:txBody>
          <a:bodyPr vert="horz" lIns="91417" tIns="45710" rIns="91417" bIns="45710" rtlCol="0"/>
          <a:lstStyle>
            <a:lvl1pPr algn="r">
              <a:defRPr sz="1200"/>
            </a:lvl1pPr>
          </a:lstStyle>
          <a:p>
            <a:fld id="{B0C0F044-D236-4B50-B931-1162A8A4CFD7}" type="datetimeFigureOut">
              <a:rPr lang="ru-RU" smtClean="0"/>
              <a:t>30.07.2021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10" rIns="91417" bIns="4571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31" y="4716030"/>
            <a:ext cx="5437821" cy="4467146"/>
          </a:xfrm>
          <a:prstGeom prst="rect">
            <a:avLst/>
          </a:prstGeom>
        </p:spPr>
        <p:txBody>
          <a:bodyPr vert="horz" lIns="91417" tIns="45710" rIns="91417" bIns="4571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31" y="9430468"/>
            <a:ext cx="2946351" cy="496172"/>
          </a:xfrm>
          <a:prstGeom prst="rect">
            <a:avLst/>
          </a:prstGeom>
        </p:spPr>
        <p:txBody>
          <a:bodyPr vert="horz" lIns="91417" tIns="45710" rIns="91417" bIns="45710" rtlCol="0" anchor="b"/>
          <a:lstStyle>
            <a:lvl1pPr algn="r">
              <a:defRPr sz="1200"/>
            </a:lvl1pPr>
          </a:lstStyle>
          <a:p>
            <a:fld id="{0790B708-80E8-49EE-808E-CDF30EB71F4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946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333A32-8DF3-4362-834B-F265C42C8088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0B708-80E8-49EE-808E-CDF30EB71F48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832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BE33-BD71-4673-A656-1B15725991A1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13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94A73-EFFC-4527-93B3-444C80109C30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46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25EC-DEC9-424C-A14D-4E2BBD25ACE5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4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280F-EE54-4956-8C51-02797740C6E4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94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BA627-90B3-4124-8F1D-42D205806794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9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FE38-4662-4D9E-BCFF-E17434511C55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70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A958-56BA-4816-9F9C-44E6DDE745B5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2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E4EC-4B5F-4256-9FA4-530421091874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61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15DD1-8942-4F09-8C75-BC8B5EBC9C6E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99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2143-C9F3-4D2C-8FC7-43C794A4693C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75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D9DBA-CA8B-427D-A5DC-1461CA082D9F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31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flip="none" rotWithShape="1">
          <a:gsLst>
            <a:gs pos="100000">
              <a:schemeClr val="bg1"/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621DD-5723-412B-A72C-31B7A9FF3565}" type="datetime1">
              <a:rPr lang="ru-RU" smtClean="0"/>
              <a:t>30.07.2021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8A665-F3F0-4ACE-A51C-B66327AB7CB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996952"/>
            <a:ext cx="8984066" cy="3528392"/>
          </a:xfrm>
          <a:prstGeom prst="rect">
            <a:avLst/>
          </a:prstGeom>
          <a:gradFill flip="none" rotWithShape="1">
            <a:gsLst>
              <a:gs pos="100000">
                <a:schemeClr val="bg2"/>
              </a:gs>
              <a:gs pos="0">
                <a:schemeClr val="bg1"/>
              </a:gs>
            </a:gsLst>
            <a:lin ang="12600000" scaled="0"/>
            <a:tileRect/>
          </a:gradFill>
          <a:ln w="34925">
            <a:noFill/>
          </a:ln>
          <a:effectLst>
            <a:glow>
              <a:schemeClr val="accent4">
                <a:lumMod val="60000"/>
                <a:lumOff val="40000"/>
                <a:alpha val="66000"/>
              </a:schemeClr>
            </a:glow>
            <a:softEdge rad="0"/>
          </a:effectLst>
          <a:scene3d>
            <a:camera prst="perspectiveAbove">
              <a:rot lat="21594000" lon="0" rev="0"/>
            </a:camera>
            <a:lightRig rig="flat" dir="t"/>
          </a:scene3d>
          <a:sp3d z="-57150" extrusionH="38100" contourW="12700" prstMaterial="clear"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402" y="3299645"/>
            <a:ext cx="8815598" cy="35394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утвержденной тарифной сметы, об исполнении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инвестиционной программы,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соблюдении показателей качества и надежности регулируемых услуг и достижении показателей эффективности деятельности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АО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полугодие 2021 года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n w="10541" cmpd="sng">
                <a:solidFill>
                  <a:srgbClr val="163574"/>
                </a:solidFill>
                <a:prstDash val="solid"/>
              </a:ln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45" b="97932" l="10000" r="90000">
                        <a14:foregroundMark x1="46613" y1="22871" x2="46613" y2="22871"/>
                        <a14:foregroundMark x1="39274" y1="37105" x2="39274" y2="37105"/>
                        <a14:foregroundMark x1="58548" y1="37591" x2="58548" y2="37591"/>
                        <a14:foregroundMark x1="51048" y1="58029" x2="51048" y2="58029"/>
                        <a14:foregroundMark x1="30081" y1="59367" x2="30081" y2="59367"/>
                        <a14:foregroundMark x1="65242" y1="61192" x2="65242" y2="61192"/>
                        <a14:foregroundMark x1="67016" y1="52798" x2="67016" y2="52798"/>
                        <a14:foregroundMark x1="48871" y1="50730" x2="48871" y2="50730"/>
                        <a14:foregroundMark x1="37097" y1="42336" x2="37097" y2="42336"/>
                        <a14:foregroundMark x1="45081" y1="37470" x2="45081" y2="37470"/>
                        <a14:foregroundMark x1="58226" y1="43309" x2="58226" y2="43309"/>
                        <a14:foregroundMark x1="41048" y1="68735" x2="41048" y2="68735"/>
                        <a14:foregroundMark x1="29516" y1="48297" x2="29516" y2="48297"/>
                        <a14:foregroundMark x1="30323" y1="44891" x2="30323" y2="44891"/>
                        <a14:foregroundMark x1="66613" y1="44891" x2="66613" y2="44891"/>
                        <a14:foregroundMark x1="31210" y1="44526" x2="31210" y2="44526"/>
                        <a14:foregroundMark x1="60323" y1="44891" x2="60323" y2="44891"/>
                        <a14:backgroundMark x1="46129" y1="56083" x2="46129" y2="56083"/>
                        <a14:backgroundMark x1="44597" y1="63504" x2="44597" y2="63504"/>
                        <a14:backgroundMark x1="48871" y1="65937" x2="48871" y2="65937"/>
                        <a14:backgroundMark x1="49597" y1="44647" x2="49597" y2="44647"/>
                        <a14:backgroundMark x1="33710" y1="60827" x2="33710" y2="60827"/>
                        <a14:backgroundMark x1="22258" y1="39903" x2="22258" y2="39903"/>
                        <a14:backgroundMark x1="21935" y1="42944" x2="21935" y2="42944"/>
                        <a14:backgroundMark x1="20806" y1="52311" x2="20806" y2="52311"/>
                        <a14:backgroundMark x1="75161" y1="36131" x2="75161" y2="36131"/>
                        <a14:backgroundMark x1="27097" y1="22871" x2="27097" y2="22871"/>
                        <a14:backgroundMark x1="36290" y1="13260" x2="36290" y2="13260"/>
                        <a14:backgroundMark x1="49839" y1="9246" x2="49839" y2="9246"/>
                        <a14:backgroundMark x1="22581" y1="28467" x2="22581" y2="28467"/>
                        <a14:backgroundMark x1="24597" y1="26886" x2="24597" y2="26886"/>
                        <a14:backgroundMark x1="29758" y1="17640" x2="29758" y2="17640"/>
                        <a14:backgroundMark x1="26694" y1="28710" x2="26694" y2="28710"/>
                        <a14:backgroundMark x1="25242" y1="31265" x2="25242" y2="31265"/>
                        <a14:backgroundMark x1="30968" y1="20438" x2="30968" y2="20438"/>
                        <a14:backgroundMark x1="33468" y1="14599" x2="33468" y2="14599"/>
                        <a14:backgroundMark x1="39597" y1="10462" x2="39597" y2="10462"/>
                        <a14:backgroundMark x1="42258" y1="8637" x2="42258" y2="8637"/>
                        <a14:backgroundMark x1="54113" y1="9611" x2="54113" y2="9611"/>
                        <a14:backgroundMark x1="57823" y1="13625" x2="57823" y2="13625"/>
                        <a14:backgroundMark x1="76048" y1="57908" x2="76048" y2="57908"/>
                        <a14:backgroundMark x1="73226" y1="64599" x2="73226" y2="64599"/>
                        <a14:backgroundMark x1="68306" y1="81630" x2="68306" y2="81630"/>
                        <a14:backgroundMark x1="54113" y1="89051" x2="54113" y2="89051"/>
                        <a14:backgroundMark x1="44677" y1="91241" x2="44677" y2="91241"/>
                        <a14:backgroundMark x1="35242" y1="87835" x2="35242" y2="87835"/>
                        <a14:backgroundMark x1="26048" y1="75426" x2="26048" y2="75426"/>
                      </a14:backgroundRemoval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0648"/>
            <a:ext cx="5184576" cy="34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76250"/>
          </a:xfrm>
        </p:spPr>
        <p:txBody>
          <a:bodyPr/>
          <a:lstStyle/>
          <a:p>
            <a:r>
              <a:rPr lang="ru-RU" altLang="ru-RU" sz="2400" smtClean="0"/>
              <a:t>Техническая модернизация ПС 110 кВ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1484313"/>
            <a:ext cx="2809056" cy="4608983"/>
          </a:xfrm>
          <a:noFill/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484313"/>
            <a:ext cx="2808288" cy="460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484313"/>
            <a:ext cx="2735584" cy="460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Прямоугольник 3"/>
          <p:cNvSpPr>
            <a:spLocks noChangeArrowheads="1"/>
          </p:cNvSpPr>
          <p:nvPr/>
        </p:nvSpPr>
        <p:spPr bwMode="auto">
          <a:xfrm>
            <a:off x="323850" y="610453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j-lt"/>
              </a:rPr>
              <a:t>ПС «</a:t>
            </a:r>
            <a:r>
              <a:rPr lang="ru-RU" altLang="ru-RU" sz="1600" dirty="0" err="1">
                <a:latin typeface="+mj-lt"/>
              </a:rPr>
              <a:t>Новосельская</a:t>
            </a:r>
            <a:r>
              <a:rPr lang="ru-RU" altLang="ru-RU" sz="1600" dirty="0" smtClean="0">
                <a:latin typeface="+mj-lt"/>
              </a:rPr>
              <a:t>»- планируется замена </a:t>
            </a:r>
            <a:r>
              <a:rPr lang="ru-RU" altLang="ru-RU" sz="1600" dirty="0">
                <a:latin typeface="+mj-lt"/>
              </a:rPr>
              <a:t>трансформаторов тока</a:t>
            </a:r>
          </a:p>
        </p:txBody>
      </p:sp>
      <p:sp>
        <p:nvSpPr>
          <p:cNvPr id="6151" name="Прямоугольник 7"/>
          <p:cNvSpPr>
            <a:spLocks noChangeArrowheads="1"/>
          </p:cNvSpPr>
          <p:nvPr/>
        </p:nvSpPr>
        <p:spPr bwMode="auto">
          <a:xfrm>
            <a:off x="3276600" y="657126"/>
            <a:ext cx="26638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j-lt"/>
              </a:rPr>
              <a:t>ПС «Жантеке</a:t>
            </a:r>
            <a:r>
              <a:rPr lang="ru-RU" altLang="ru-RU" sz="1600" dirty="0" smtClean="0">
                <a:latin typeface="+mj-lt"/>
              </a:rPr>
              <a:t>»- планируется замена </a:t>
            </a:r>
            <a:r>
              <a:rPr lang="ru-RU" altLang="ru-RU" sz="1600" dirty="0">
                <a:latin typeface="+mj-lt"/>
              </a:rPr>
              <a:t>трансформаторов тока</a:t>
            </a:r>
          </a:p>
        </p:txBody>
      </p:sp>
      <p:sp>
        <p:nvSpPr>
          <p:cNvPr id="6152" name="Прямоугольник 4"/>
          <p:cNvSpPr>
            <a:spLocks noChangeArrowheads="1"/>
          </p:cNvSpPr>
          <p:nvPr/>
        </p:nvSpPr>
        <p:spPr bwMode="auto">
          <a:xfrm>
            <a:off x="6057040" y="612231"/>
            <a:ext cx="30241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j-lt"/>
              </a:rPr>
              <a:t>ПС «Пятигорская</a:t>
            </a:r>
            <a:r>
              <a:rPr lang="ru-RU" altLang="ru-RU" sz="1600" dirty="0" smtClean="0">
                <a:latin typeface="+mj-lt"/>
              </a:rPr>
              <a:t>»- планируется замена </a:t>
            </a:r>
            <a:r>
              <a:rPr lang="ru-RU" altLang="ru-RU" sz="1600" dirty="0">
                <a:latin typeface="+mj-lt"/>
              </a:rPr>
              <a:t>трансформаторов тока</a:t>
            </a:r>
          </a:p>
        </p:txBody>
      </p:sp>
    </p:spTree>
    <p:extLst>
      <p:ext uri="{BB962C8B-B14F-4D97-AF65-F5344CB8AC3E}">
        <p14:creationId xmlns:p14="http://schemas.microsoft.com/office/powerpoint/2010/main" val="3131684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тарифной сметы АО "АРЭК" на услуги по передаче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энергии за 1 полугодие 2021 года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876333"/>
              </p:ext>
            </p:extLst>
          </p:nvPr>
        </p:nvGraphicFramePr>
        <p:xfrm>
          <a:off x="395536" y="798403"/>
          <a:ext cx="8424934" cy="5723800"/>
        </p:xfrm>
        <a:graphic>
          <a:graphicData uri="http://schemas.openxmlformats.org/drawingml/2006/table">
            <a:tbl>
              <a:tblPr/>
              <a:tblGrid>
                <a:gridCol w="504056"/>
                <a:gridCol w="3960440"/>
                <a:gridCol w="864096"/>
                <a:gridCol w="792088"/>
                <a:gridCol w="792088"/>
                <a:gridCol w="864096"/>
                <a:gridCol w="648070"/>
              </a:tblGrid>
              <a:tr h="942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№п/п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Наименование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Ед.изм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2021 год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Утверждено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Факт 6 мес.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Отклонение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%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от </a:t>
                      </a:r>
                      <a:r>
                        <a:rPr lang="ru-RU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ув.ТС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610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Затраты на производство товаров и предоставление услуг- 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8 451 726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3 789 654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-4 662 073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Материальные затраты- 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3 031 200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1 158 949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-1 872 251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1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Сырье и материалы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334 612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59 403,1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-275 209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Горюче-смазочные материалы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193 591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60 638,6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-132 953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Энергия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2 502 996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1 038 908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-1 464 089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1,5,1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НТП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2 128 578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852 198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-1 276 380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1,5,2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 ХН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374 418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186 710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-187 708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Расходы на оплату труда-всего,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3 115 663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1 561 110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-1 554 552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Заработная </a:t>
                      </a:r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плата производственного персонала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2 813 030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1 560 386,3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-1 252 644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Социальный </a:t>
                      </a:r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налог, </a:t>
                      </a:r>
                      <a:r>
                        <a:rPr lang="ru-RU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соц.отчисления</a:t>
                      </a:r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, ОСМС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296 775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161 404,1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-135 371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2,3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Обязательные профпенсвзносы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5 857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724,0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-5 133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Амортизация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1 918 822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941 828,8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-976 993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Ремонт - 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18 882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7 626,4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-11 256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5.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Прочие затраты-всего,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367 160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120 139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-247 021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963634"/>
                          </a:solidFill>
                          <a:effectLst/>
                          <a:latin typeface="Book Antiqua" panose="02040602050305030304" pitchFamily="18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Расходы периода - 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1 291 950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574 379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-717 570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Общие и административные расходы -  всего, в 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1 087 746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472 278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-615 469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5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6.1.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Заработная плата административного персонала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259 356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123 300,6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-136 056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6.2.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Социальный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налог,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соц.отчисления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, ОСМС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27 362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12 814,2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-14 548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6.3.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Налоги -всего,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523 401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245 372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-278 029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6.4.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Прочие расходы-всего, в том числе: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277 626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90 791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-186 836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632523"/>
                          </a:solidFill>
                          <a:effectLst/>
                          <a:latin typeface="Book Antiqua" panose="02040602050305030304" pitchFamily="18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Расходы на выплату вознаграждений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204 203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102 102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-102 102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III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Всего затрат на предоставление услуг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9 743 676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4 364 033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-5 379 643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IV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Прибыль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2 600 968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2 119 139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-481 829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Всего доходов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12 344 644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6 501 463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-5 843 181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Необоснованный полученный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доход в 2020 году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тыс.тенге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36 582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18 291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-18 291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V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Всего доходов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12 308 062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6 483 172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-5 824 890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VI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Объем предоставляемых  услуг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тыс.кВтч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2 423 328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1 281 773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-1 141 555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VII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Нормативные технические потери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5,64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4,53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-0,99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тыс.кВтч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149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092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60 777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-88 </a:t>
                      </a:r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315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VIII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Тариф январь - апрель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тнг/кВтч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5,05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5,05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Тариф май-июнь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5,08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5,08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0,00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87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072"/>
            <a:ext cx="8568950" cy="1052736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соблюдении показателей качества и надежности регулируемых услуг АО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1 полугодия 2021 года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12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13775"/>
              </p:ext>
            </p:extLst>
          </p:nvPr>
        </p:nvGraphicFramePr>
        <p:xfrm>
          <a:off x="312911" y="1124744"/>
          <a:ext cx="8640960" cy="213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1882825"/>
                <a:gridCol w="1224136"/>
                <a:gridCol w="504056"/>
                <a:gridCol w="936104"/>
                <a:gridCol w="2304256"/>
                <a:gridCol w="1429543"/>
              </a:tblGrid>
              <a:tr h="2178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  2021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пол.2021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21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технологических нарушений (отказы </a:t>
                      </a:r>
                      <a:r>
                        <a:rPr lang="en-US" sz="1000" u="none" strike="noStrike" kern="1200" dirty="0" smtClean="0">
                          <a:effectLst/>
                        </a:rPr>
                        <a:t>II</a:t>
                      </a:r>
                      <a:r>
                        <a:rPr lang="ru-RU" sz="1000" u="none" strike="noStrike" kern="1200" dirty="0" smtClean="0">
                          <a:effectLst/>
                        </a:rPr>
                        <a:t> степени)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 </a:t>
                      </a: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35-110 </a:t>
                      </a:r>
                      <a:r>
                        <a:rPr lang="ru-RU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38 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585, </a:t>
                      </a:r>
                    </a:p>
                    <a:p>
                      <a:pPr algn="ctr" fontAlgn="t"/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том числе </a:t>
                      </a:r>
                    </a:p>
                    <a:p>
                      <a:pPr algn="ctr" fontAlgn="t"/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35-110 </a:t>
                      </a:r>
                      <a:r>
                        <a:rPr lang="ru-RU" sz="10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 104,  </a:t>
                      </a:r>
                    </a:p>
                    <a:p>
                      <a:pPr algn="ctr" fontAlgn="t"/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1000" b="0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– 481.</a:t>
                      </a:r>
                    </a:p>
                    <a:p>
                      <a:pPr algn="ctr" fontAlgn="ctr"/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</a:rPr>
                        <a:t>Рост   технологических нарушений связан с внесением изменений в Приказ МЭ РК от 20 февраля 2015 года № 121, с 06.01.2021 в отчёт ТН-1 вносятся все классифицированные отказы II степени, за исключением отключений электротехнического оборудования электростанций напряжением 0,4 </a:t>
                      </a:r>
                      <a:r>
                        <a:rPr lang="ru-RU" sz="1000" u="none" strike="noStrike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кВ.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</a:rPr>
                        <a:t> Раннее в отчет ТН-1 включались отказы  II степени по сетям 35 </a:t>
                      </a:r>
                      <a:r>
                        <a:rPr lang="ru-RU" sz="1000" u="none" strike="noStrike" kern="1200" dirty="0" err="1" smtClean="0">
                          <a:solidFill>
                            <a:schemeClr val="tx1"/>
                          </a:solidFill>
                          <a:effectLst/>
                        </a:rPr>
                        <a:t>кВ</a:t>
                      </a:r>
                      <a:r>
                        <a:rPr lang="ru-RU" sz="1000" u="none" strike="noStrike" kern="1200" dirty="0" smtClean="0">
                          <a:solidFill>
                            <a:schemeClr val="tx1"/>
                          </a:solidFill>
                          <a:effectLst/>
                        </a:rPr>
                        <a:t> и выше.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19089" y="3429000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 показателей эффективности деятельности                        АО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АРЭК" по итогам 1 полугодия 2021 года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479839"/>
              </p:ext>
            </p:extLst>
          </p:nvPr>
        </p:nvGraphicFramePr>
        <p:xfrm>
          <a:off x="293605" y="4149080"/>
          <a:ext cx="8640960" cy="1410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1902131"/>
                <a:gridCol w="1224136"/>
                <a:gridCol w="504056"/>
                <a:gridCol w="936104"/>
                <a:gridCol w="2304256"/>
                <a:gridCol w="1410237"/>
              </a:tblGrid>
              <a:tr h="594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пп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эффективности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года, предшествующему отчетному периоду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       </a:t>
                      </a:r>
                    </a:p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пол. 2021 .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 несоблюдения показателей качества и надежности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66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износа (физического) основных фондов (активов),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ПС-74,2%     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ВЛ-66%</a:t>
                      </a:r>
                      <a:endParaRPr lang="ru-RU" sz="1000" u="none" strike="noStrike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u="none" strike="noStrike" kern="1200" dirty="0" smtClean="0">
                        <a:effectLst/>
                      </a:endParaRP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ПС-74,2%      ВЛ-66%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0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kern="1200" dirty="0" smtClean="0">
                          <a:effectLst/>
                        </a:rPr>
                        <a:t>Снижение потерь, %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4,63%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4,53%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Снижение % потерь по сравнению с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6-тью месяцами 2020 года на 0,1%</a:t>
                      </a:r>
                      <a:endParaRPr lang="ru-RU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60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6619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финансово-экономические  показатели                                                           деятельности АО «АРЭК» за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полугодие 2021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4368" y="611633"/>
            <a:ext cx="864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/>
              <a:t>тыс.тенге</a:t>
            </a:r>
            <a:endParaRPr lang="ru-RU" sz="1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13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57178"/>
              </p:ext>
            </p:extLst>
          </p:nvPr>
        </p:nvGraphicFramePr>
        <p:xfrm>
          <a:off x="395536" y="908709"/>
          <a:ext cx="8640959" cy="53003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644263"/>
                <a:gridCol w="972361"/>
                <a:gridCol w="1440160"/>
                <a:gridCol w="1584175"/>
              </a:tblGrid>
              <a:tr h="4253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b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отчетный </a:t>
                      </a:r>
                      <a:endParaRPr lang="ru-RU" sz="12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предыдущий период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Выручка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6 483 172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5 822 602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Себестоимость реализованных товаров и услуг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011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-3 956 117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-3 387 738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Валовая прибыль (строка 010 – строка 011)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012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2 527 056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2 434 864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реализации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Административные расходы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-532 545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561 752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операционная прибыль (убыток) (+/- строки с 012 по </a:t>
                      </a: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014)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1 994 </a:t>
                      </a:r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1 873 112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доходы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510 817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8 895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 расходы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-1 528 377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-584 942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доходы</a:t>
                      </a:r>
                      <a:endParaRPr lang="ru-RU" sz="1200" b="0" i="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270 381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1 121 916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расходы </a:t>
                      </a: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-728 287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-497 981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8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до налогообложения (+/- строки с 020 по 025)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519 044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1 921 000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подоходному налогу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-296 684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после налогообложения от продолжающейся деятельности (строка 100 – строка 101)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222 360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1 921 000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1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(убыток) после налогообложения от прекращенной деятельности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за год (строка 200 + строка 201) относимая на: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222 360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1 921 000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собственников материнской организации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долю неконтролирующих собственников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совокупная прибыль (строка 300 + строка 400)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222 360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1 921 000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совокупная прибыль относимая на: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собственников материнской организации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неконтролирующих собственников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на акцию:</a:t>
                      </a:r>
                      <a:endParaRPr lang="ru-RU" sz="12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ru-RU" sz="12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5" marR="5005" marT="5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4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893160911"/>
              </p:ext>
            </p:extLst>
          </p:nvPr>
        </p:nvGraphicFramePr>
        <p:xfrm>
          <a:off x="4427984" y="3140968"/>
          <a:ext cx="457200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6037614"/>
              </p:ext>
            </p:extLst>
          </p:nvPr>
        </p:nvGraphicFramePr>
        <p:xfrm>
          <a:off x="4598469" y="3429000"/>
          <a:ext cx="37444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55712" y="967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предоставляемых регулируемых услуг по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электроэнергии по сетям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 за 1 полугодие 2021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93633896"/>
              </p:ext>
            </p:extLst>
          </p:nvPr>
        </p:nvGraphicFramePr>
        <p:xfrm>
          <a:off x="-19284" y="3068960"/>
          <a:ext cx="4896544" cy="356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74822519"/>
              </p:ext>
            </p:extLst>
          </p:nvPr>
        </p:nvGraphicFramePr>
        <p:xfrm>
          <a:off x="740254" y="3501008"/>
          <a:ext cx="2808312" cy="2840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566245"/>
              </p:ext>
            </p:extLst>
          </p:nvPr>
        </p:nvGraphicFramePr>
        <p:xfrm>
          <a:off x="323528" y="692696"/>
          <a:ext cx="8640959" cy="2011680"/>
        </p:xfrm>
        <a:graphic>
          <a:graphicData uri="http://schemas.openxmlformats.org/drawingml/2006/table">
            <a:tbl>
              <a:tblPr/>
              <a:tblGrid>
                <a:gridCol w="3672408"/>
                <a:gridCol w="792088"/>
                <a:gridCol w="1080120"/>
                <a:gridCol w="720080"/>
                <a:gridCol w="1152128"/>
                <a:gridCol w="1224135"/>
              </a:tblGrid>
              <a:tr h="161884"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 </a:t>
                      </a:r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выполнения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принято УО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 smtClean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 6 мес.2021г.</a:t>
                      </a:r>
                      <a:endParaRPr lang="ru-RU" sz="1400" b="1" u="none" strike="noStrike" kern="1200" dirty="0">
                        <a:solidFill>
                          <a:srgbClr val="163574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u="none" strike="noStrike" kern="1200" dirty="0">
                          <a:solidFill>
                            <a:srgbClr val="16357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млн.кВтч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1" u="none" strike="noStrike" kern="1200" dirty="0">
                        <a:solidFill>
                          <a:srgbClr val="16357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Прямые потребители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Энергопередающие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188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Энергоснабжающие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031,1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136,3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891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Энергопроизводящие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673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52,9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6357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0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5098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потребителями</a:t>
            </a: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827584" y="578297"/>
            <a:ext cx="7272808" cy="4824536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52400" dist="63500" dir="18900000" sx="101000" sy="101000" algn="bl" rotWithShape="0">
              <a:prstClr val="black">
                <a:alpha val="30000"/>
              </a:prstClr>
            </a:outerShdw>
          </a:effectLst>
          <a:scene3d>
            <a:camera prst="orthographicFront">
              <a:rot lat="0" lon="600000" rev="0"/>
            </a:camera>
            <a:lightRig rig="glow" dir="t">
              <a:rot lat="0" lon="0" rev="4800000"/>
            </a:lightRig>
          </a:scene3d>
          <a:sp3d extrusionH="184150" prstMaterial="metal">
            <a:bevelT/>
            <a:extrusionClr>
              <a:schemeClr val="bg2">
                <a:lumMod val="50000"/>
              </a:schemeClr>
            </a:extrusionClr>
            <a:contourClr>
              <a:schemeClr val="accent4">
                <a:lumMod val="40000"/>
                <a:lumOff val="6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23628" y="1340768"/>
            <a:ext cx="648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работа с потребителями заключается в обеспечении надежности и качества передаваемой электрической энергии по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энергооборудованию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сетям АО "Акмолинская РЭК".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частота, температурный режим и режим нагрузок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соответствовал ГОСТу 13109-7 "Нормы качества электрической энергии в системах электроснабжения общего назначения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Выявляемые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рабочем порядке несоответствия устранялись работниками АО "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Акмолинская РЭК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незамедлительно.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период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касательно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передаваемой электрической энергии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обращений от граждан не поступало. Аварий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сетях и энергооборудовании АО «Акмолинская РЭК»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полугодии 2021  года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нет. Отказов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степени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585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328" r="1" b="23793"/>
          <a:stretch/>
        </p:blipFill>
        <p:spPr>
          <a:xfrm>
            <a:off x="1935126" y="5402832"/>
            <a:ext cx="5365972" cy="130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8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8A665-F3F0-4ACE-A51C-B66327AB7CB4}" type="slidenum">
              <a:rPr lang="ru-RU" smtClean="0"/>
              <a:t>16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95636" y="38603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Перспектива деятельности АО «АРЭК»</a:t>
            </a:r>
            <a:endParaRPr lang="ru-RU" sz="2000" b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73950860"/>
              </p:ext>
            </p:extLst>
          </p:nvPr>
        </p:nvGraphicFramePr>
        <p:xfrm>
          <a:off x="30067" y="260648"/>
          <a:ext cx="901824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71800" y="548680"/>
            <a:ext cx="626469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Основные задачи АО </a:t>
            </a:r>
            <a:r>
              <a:rPr lang="ru-RU" sz="1600" b="1" dirty="0" smtClean="0"/>
              <a:t>"АРЭК</a:t>
            </a:r>
            <a:r>
              <a:rPr lang="ru-RU" sz="1600" b="1" dirty="0"/>
              <a:t>"  на перспективу</a:t>
            </a:r>
            <a:r>
              <a:rPr lang="ru-RU" sz="1600" dirty="0"/>
              <a:t>: </a:t>
            </a:r>
            <a:endParaRPr lang="ru-RU" sz="1600" dirty="0" smtClean="0"/>
          </a:p>
          <a:p>
            <a:r>
              <a:rPr lang="ru-RU" sz="1500" dirty="0"/>
              <a:t>Совместным приказом РГУ ДКРЕМ ЗК МНЭ РК по </a:t>
            </a:r>
            <a:r>
              <a:rPr lang="ru-RU" sz="1500" dirty="0" err="1"/>
              <a:t>Акмолинской</a:t>
            </a:r>
            <a:r>
              <a:rPr lang="ru-RU" sz="1500" dirty="0"/>
              <a:t> области и Министерством Энергетики РК от </a:t>
            </a:r>
            <a:r>
              <a:rPr lang="ru-RU" sz="1500" dirty="0" smtClean="0"/>
              <a:t>29 апреля 2021 года №55-ОД </a:t>
            </a:r>
            <a:r>
              <a:rPr lang="ru-RU" sz="1500" dirty="0"/>
              <a:t>была утверждена инвестиционная программа АО «</a:t>
            </a:r>
            <a:r>
              <a:rPr lang="ru-RU" sz="1500" dirty="0" err="1"/>
              <a:t>Акмолинская</a:t>
            </a:r>
            <a:r>
              <a:rPr lang="ru-RU" sz="1500" dirty="0"/>
              <a:t> РЭК» на 2021 – 2025 годы. Общая стоимость инвестиционной программы за указанный период составляет </a:t>
            </a:r>
            <a:r>
              <a:rPr lang="ru-RU" sz="1500" dirty="0" smtClean="0"/>
              <a:t>       27 296,1 </a:t>
            </a:r>
            <a:r>
              <a:rPr lang="ru-RU" sz="1500" dirty="0" err="1" smtClean="0"/>
              <a:t>млн.тенге</a:t>
            </a:r>
            <a:r>
              <a:rPr lang="ru-RU" sz="1500" dirty="0"/>
              <a:t>. сумма инвестиций к освоению в 2021 году составит </a:t>
            </a:r>
            <a:r>
              <a:rPr lang="ru-RU" sz="1500" dirty="0" smtClean="0"/>
              <a:t>4 539,1 </a:t>
            </a:r>
            <a:r>
              <a:rPr lang="ru-RU" sz="1500" dirty="0" err="1" smtClean="0"/>
              <a:t>млн.тенге</a:t>
            </a:r>
            <a:r>
              <a:rPr lang="ru-RU" sz="1500" dirty="0"/>
              <a:t>.</a:t>
            </a:r>
          </a:p>
        </p:txBody>
      </p:sp>
      <p:sp>
        <p:nvSpPr>
          <p:cNvPr id="10" name="Пирог 9"/>
          <p:cNvSpPr/>
          <p:nvPr/>
        </p:nvSpPr>
        <p:spPr>
          <a:xfrm>
            <a:off x="971600" y="2481605"/>
            <a:ext cx="3517110" cy="3517110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928412"/>
              <a:satOff val="-28205"/>
              <a:lumOff val="9314"/>
              <a:alphaOff val="0"/>
            </a:schemeClr>
          </a:fillRef>
          <a:effectRef idx="0">
            <a:schemeClr val="accent4">
              <a:hueOff val="928412"/>
              <a:satOff val="-28205"/>
              <a:lumOff val="9314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Группа 10"/>
          <p:cNvGrpSpPr/>
          <p:nvPr/>
        </p:nvGrpSpPr>
        <p:grpSpPr>
          <a:xfrm>
            <a:off x="2730155" y="2481605"/>
            <a:ext cx="6312767" cy="3517110"/>
            <a:chOff x="2705472" y="2175092"/>
            <a:chExt cx="6312767" cy="351711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705472" y="2175092"/>
              <a:ext cx="6312767" cy="3517110"/>
            </a:xfrm>
            <a:prstGeom prst="rect">
              <a:avLst/>
            </a:prstGeom>
          </p:spPr>
          <p:style>
            <a:lnRef idx="2">
              <a:schemeClr val="accent4">
                <a:hueOff val="928412"/>
                <a:satOff val="-28205"/>
                <a:lumOff val="9314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705472" y="2175092"/>
              <a:ext cx="6312767" cy="16232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6500" kern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71451" y="2522569"/>
            <a:ext cx="6227150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Основные направления  утвержденного инвестиционного проекта : </a:t>
            </a:r>
            <a:r>
              <a:rPr lang="ru-RU" sz="1400" dirty="0"/>
              <a:t>Основное направление инвестиций:</a:t>
            </a:r>
          </a:p>
          <a:p>
            <a:r>
              <a:rPr lang="ru-RU" sz="1400" dirty="0"/>
              <a:t> строительство и техническая модернизация основного энергетического оборудования – 68,1</a:t>
            </a:r>
            <a:r>
              <a:rPr lang="ru-RU" sz="1400" dirty="0" smtClean="0"/>
              <a:t>%; техническая </a:t>
            </a:r>
            <a:r>
              <a:rPr lang="ru-RU" sz="1400" dirty="0"/>
              <a:t>модернизация автоматизированной системы контроля и учёта электроэнергии – </a:t>
            </a:r>
            <a:r>
              <a:rPr lang="ru-RU" sz="1400" dirty="0" smtClean="0"/>
              <a:t>6%;</a:t>
            </a:r>
            <a:r>
              <a:rPr lang="en-US" sz="1400" dirty="0" smtClean="0"/>
              <a:t> </a:t>
            </a:r>
            <a:r>
              <a:rPr lang="ru-RU" sz="1400" dirty="0" smtClean="0"/>
              <a:t>приобретение </a:t>
            </a:r>
            <a:r>
              <a:rPr lang="ru-RU" sz="1400" dirty="0" err="1"/>
              <a:t>спец.техники</a:t>
            </a:r>
            <a:r>
              <a:rPr lang="ru-RU" sz="1400" dirty="0"/>
              <a:t>, измерительных приборов и прочих ОС - 6,9</a:t>
            </a:r>
            <a:r>
              <a:rPr lang="ru-RU" sz="1400" dirty="0" smtClean="0"/>
              <a:t>%;</a:t>
            </a:r>
            <a:r>
              <a:rPr lang="en-US" sz="1400" dirty="0" smtClean="0"/>
              <a:t> </a:t>
            </a:r>
            <a:r>
              <a:rPr lang="ru-RU" sz="1400" dirty="0" smtClean="0"/>
              <a:t>прочие </a:t>
            </a:r>
            <a:r>
              <a:rPr lang="ru-RU" sz="1400" dirty="0"/>
              <a:t>– 13,2%. </a:t>
            </a:r>
          </a:p>
        </p:txBody>
      </p:sp>
      <p:sp>
        <p:nvSpPr>
          <p:cNvPr id="15" name="Пирог 14"/>
          <p:cNvSpPr/>
          <p:nvPr/>
        </p:nvSpPr>
        <p:spPr>
          <a:xfrm>
            <a:off x="1918514" y="4222077"/>
            <a:ext cx="1623281" cy="1630667"/>
          </a:xfrm>
          <a:prstGeom prst="pie">
            <a:avLst>
              <a:gd name="adj1" fmla="val 5400000"/>
              <a:gd name="adj2" fmla="val 1620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856823"/>
              <a:satOff val="-56410"/>
              <a:lumOff val="18628"/>
              <a:alphaOff val="0"/>
            </a:schemeClr>
          </a:fillRef>
          <a:effectRef idx="0">
            <a:schemeClr val="accent4">
              <a:hueOff val="1856823"/>
              <a:satOff val="-56410"/>
              <a:lumOff val="18628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Группа 15"/>
          <p:cNvGrpSpPr/>
          <p:nvPr/>
        </p:nvGrpSpPr>
        <p:grpSpPr>
          <a:xfrm>
            <a:off x="2722363" y="4242504"/>
            <a:ext cx="6312767" cy="1579694"/>
            <a:chOff x="2618545" y="5072500"/>
            <a:chExt cx="6312767" cy="1265315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2">
              <a:schemeClr val="accent4">
                <a:hueOff val="1856823"/>
                <a:satOff val="-56410"/>
                <a:lumOff val="1862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618545" y="5072500"/>
              <a:ext cx="6312767" cy="12653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7170" tIns="217170" rIns="217170" bIns="217170" numCol="1" spcCol="1270" anchor="ctr" anchorCtr="0">
              <a:noAutofit/>
            </a:bodyPr>
            <a:lstStyle/>
            <a:p>
              <a:pPr lvl="0" algn="ctr" defTabSz="2533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kern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771800" y="4383738"/>
            <a:ext cx="618960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/>
              <a:t>Основная цель реализации </a:t>
            </a:r>
            <a:r>
              <a:rPr lang="ru-RU" sz="1400" b="1" dirty="0" smtClean="0"/>
              <a:t>инвестиционного </a:t>
            </a:r>
            <a:r>
              <a:rPr lang="ru-RU" sz="1400" b="1" dirty="0"/>
              <a:t>проекта: </a:t>
            </a:r>
            <a:r>
              <a:rPr lang="ru-RU" sz="1400" dirty="0"/>
              <a:t>Обеспечение надежности работы электрооборудования подстанций и линий электропередачи посредством надлежащего технического обслуживания, текущего и капитальных ремонтов активов, а также их обновления и </a:t>
            </a:r>
            <a:r>
              <a:rPr lang="ru-RU" sz="1400" dirty="0" smtClean="0"/>
              <a:t>реконструкции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270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052724"/>
              </p:ext>
            </p:extLst>
          </p:nvPr>
        </p:nvGraphicFramePr>
        <p:xfrm>
          <a:off x="107504" y="1052736"/>
          <a:ext cx="8928994" cy="5434623"/>
        </p:xfrm>
        <a:graphic>
          <a:graphicData uri="http://schemas.openxmlformats.org/drawingml/2006/table">
            <a:tbl>
              <a:tblPr>
                <a:tableStyleId>{8FD4443E-F989-4FC4-A0C8-D5A2AF1F390B}</a:tableStyleId>
              </a:tblPr>
              <a:tblGrid>
                <a:gridCol w="5976667"/>
                <a:gridCol w="1512168"/>
                <a:gridCol w="1440159"/>
              </a:tblGrid>
              <a:tr h="2495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01.07.2</a:t>
                      </a:r>
                      <a:r>
                        <a:rPr lang="en-US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условных единиц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ед.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077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45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протяженность линий электропередачи-всего,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20,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9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2,5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5,176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ЛЭП - 10-0,4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тыс.км</a:t>
                      </a:r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12,524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подстанций-всего, в том числе: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- 220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- 110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51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- 35/0,4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0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 - 6 - 20/0,4 кВ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18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Суммарная мощность подстанций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МВА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713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передачи электроэнергии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1 281,8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60,8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4,65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Нормативные технические потери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14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кВтч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149,1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7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5,64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9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зоны обслуживания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км2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</a:t>
                      </a:r>
                      <a:r>
                        <a:rPr lang="en-US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,4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3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персонала фактическая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1 980</a:t>
                      </a:r>
                      <a:endParaRPr lang="ru-RU" sz="14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7504" y="18864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информация о субъекте естественной монополии-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характеристики АО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«АРЭК»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утвержденной инвестиционной программы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итогам 1 полугодия 2021 года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126049"/>
              </p:ext>
            </p:extLst>
          </p:nvPr>
        </p:nvGraphicFramePr>
        <p:xfrm>
          <a:off x="251515" y="980728"/>
          <a:ext cx="8568956" cy="5528124"/>
        </p:xfrm>
        <a:graphic>
          <a:graphicData uri="http://schemas.openxmlformats.org/drawingml/2006/table">
            <a:tbl>
              <a:tblPr/>
              <a:tblGrid>
                <a:gridCol w="288037"/>
                <a:gridCol w="720080"/>
                <a:gridCol w="802063"/>
                <a:gridCol w="357423"/>
                <a:gridCol w="461194"/>
                <a:gridCol w="438132"/>
                <a:gridCol w="449662"/>
                <a:gridCol w="507312"/>
                <a:gridCol w="456581"/>
                <a:gridCol w="456581"/>
                <a:gridCol w="607556"/>
                <a:gridCol w="914380"/>
                <a:gridCol w="599550"/>
                <a:gridCol w="574302"/>
                <a:gridCol w="479522"/>
                <a:gridCol w="456581"/>
              </a:tblGrid>
              <a:tr h="1927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№ п/п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Информация о плановых и фактических объемах предоставления регулируемых услуг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отчёт о прибылях и убытках, тыс. тенге (операцион ная прибыль)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Сумма инвестиционной программы (проекта), тыс. тенге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Информация а фактических условиях и размерах финансирования инвестиционной прогаммы (проекта), тыс. тенге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2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наименование регулируемых услуг и обслуживаемая территория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наименование мероприятий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единица измерения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кол-во в натуральных показателях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период предоставления услуги в рамках инвестиционной программы (проекта)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собственные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заёмные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бюджетные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план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факт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план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факт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откл.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причины откл.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амортизация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прибыль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4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+mn-lt"/>
                        </a:rPr>
                        <a:t>Услуги по передаче электрической энергии по сетям АО "АРЭК"</a:t>
                      </a: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Всего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2021</a:t>
                      </a: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effectLst/>
                          <a:latin typeface="+mn-lt"/>
                        </a:rPr>
                        <a:t>1 994 511</a:t>
                      </a: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4 539 103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669 626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-3 869 476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85 936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11 450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Техническая  модернизация  ПС-35 кВ и выше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115 128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-115 128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В  период январь-июнь Компания согласно Правилам  осуществления деятельности СЕМ №73 проводила  тендерные процедуры, заключала договора на </a:t>
                      </a:r>
                      <a:r>
                        <a:rPr lang="ru-RU" sz="800" b="0" i="0" u="none" strike="noStrike" dirty="0" smtClean="0">
                          <a:effectLst/>
                          <a:latin typeface="+mn-lt"/>
                        </a:rPr>
                        <a:t>поставку </a:t>
                      </a:r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ТМЦ. Сроки поставки ТМЦ до 90 дней.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0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Строительство ВЛ 35 кВ и выше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км.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48,31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506 948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9 370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-497 578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Техническая модернизация сетей 0,4-10 кВ 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км/КТП/реклоузер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51,55/20/2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866 920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50 638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-816 282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9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Капитальный ремонт энергооборудования и ЛЭП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км/шт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2 408,8/622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517/54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805 469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83 797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-721 672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83 797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6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Техническуая  модернизация оборудования и средств системы АСКУЭ 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1 105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202 438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2 139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-200 299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2 139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Капитальный ремонт зданий и сооружений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196 738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16 061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-180 677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1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Техническая  модернизация , строительство средств связи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196 762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11 450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-185 312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11 450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Замена  трансформаторов  25-63 </a:t>
                      </a:r>
                      <a:r>
                        <a:rPr lang="ru-RU" sz="800" b="0" i="0" u="none" strike="noStrike" dirty="0" err="1">
                          <a:effectLst/>
                          <a:latin typeface="+mn-lt"/>
                        </a:rPr>
                        <a:t>кВа</a:t>
                      </a:r>
                      <a:endParaRPr lang="ru-RU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4 666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-4 666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8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исполнении утвержденной инвестиционной программы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г.г. по итогам 1 полугодия 2021 года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024615"/>
              </p:ext>
            </p:extLst>
          </p:nvPr>
        </p:nvGraphicFramePr>
        <p:xfrm>
          <a:off x="251515" y="980728"/>
          <a:ext cx="8568956" cy="4786173"/>
        </p:xfrm>
        <a:graphic>
          <a:graphicData uri="http://schemas.openxmlformats.org/drawingml/2006/table">
            <a:tbl>
              <a:tblPr/>
              <a:tblGrid>
                <a:gridCol w="288037"/>
                <a:gridCol w="720080"/>
                <a:gridCol w="802063"/>
                <a:gridCol w="357423"/>
                <a:gridCol w="461194"/>
                <a:gridCol w="438132"/>
                <a:gridCol w="449662"/>
                <a:gridCol w="507312"/>
                <a:gridCol w="456581"/>
                <a:gridCol w="456581"/>
                <a:gridCol w="607556"/>
                <a:gridCol w="914380"/>
                <a:gridCol w="599550"/>
                <a:gridCol w="574302"/>
                <a:gridCol w="479522"/>
                <a:gridCol w="456581"/>
              </a:tblGrid>
              <a:tr h="19279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№ п/п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Информация о плановых и фактических объемах предоставления регулируемых услуг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отчёт о прибылях и убытках, тыс. тенге (операцион ная прибыль)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Сумма инвестиционной программы (проекта), тыс. тенге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Информация а фактических условиях и размерах финансирования инвестиционной прогаммы (проекта), тыс. тенге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2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наименование регулируемых услуг и обслуживаемая территория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наименование мероприятий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единица измерения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кол-во в натуральных показателях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период предоставления услуги в рамках инвестиционной программы (проекта)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собственные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заёмные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бюджетные средства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план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факт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план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факт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откл.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причины откл.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амортизация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прибыль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3477" marR="3477" marT="34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7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 smtClean="0">
                          <a:effectLst/>
                          <a:latin typeface="+mn-lt"/>
                        </a:rPr>
                        <a:t>Услуги по передаче электрической энергии по сетям АО "АРЭК"</a:t>
                      </a:r>
                    </a:p>
                    <a:p>
                      <a:pPr algn="ctr" fontAlgn="t"/>
                      <a:endParaRPr lang="ru-RU" sz="800" b="1" i="0" u="none" strike="noStrike" dirty="0">
                        <a:effectLst/>
                        <a:latin typeface="+mn-lt"/>
                      </a:endParaRP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Приобретение измерительных приборов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endParaRPr lang="ru-RU" sz="800" b="1" i="0" u="none" strike="noStrike">
                        <a:effectLst/>
                        <a:latin typeface="+mn-lt"/>
                      </a:endParaRP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t"/>
                      <a:endParaRPr lang="ru-RU" sz="800" b="1" i="0" u="none" strike="noStrike">
                        <a:effectLst/>
                        <a:latin typeface="+mn-lt"/>
                      </a:endParaRPr>
                    </a:p>
                  </a:txBody>
                  <a:tcPr marL="3477" marR="3477" marT="34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42 280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-42 280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effectLst/>
                          <a:latin typeface="+mn-lt"/>
                        </a:rPr>
                        <a:t>В  период январь-июнь Компания согласно Правилам  осуществления деятельности СЕМ №73 проводила  тендерные процедуры, заключала договора на </a:t>
                      </a:r>
                      <a:r>
                        <a:rPr lang="ru-RU" sz="800" b="0" i="0" u="none" strike="noStrike" dirty="0" smtClean="0">
                          <a:effectLst/>
                          <a:latin typeface="+mn-lt"/>
                        </a:rPr>
                        <a:t>поставку </a:t>
                      </a:r>
                      <a:r>
                        <a:rPr lang="ru-RU" sz="800" b="0" i="0" u="none" strike="noStrike" dirty="0" smtClean="0">
                          <a:effectLst/>
                          <a:latin typeface="+mn-lt"/>
                        </a:rPr>
                        <a:t>ТМЦ. Сроки поставки ТМЦ до 90 дней.</a:t>
                      </a:r>
                    </a:p>
                    <a:p>
                      <a:pPr algn="ctr" fontAlgn="ctr"/>
                      <a:endParaRPr lang="ru-RU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0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Приобретение вычислительный техники, НМА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686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61 573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-61 573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2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Приобретение спецтехники, автотранспорта, механизмов и оборудования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127 839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-127 839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6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Техническая  модернизация  поверочной лаборатории метрологической службы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90 475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3 575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-86 900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9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Выкуп ПС 110 кВ"Северная" 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шт.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150 542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100 362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-50 180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выплаты согласно заключенному договору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Выплаты по обязательствам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1 171 324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392 235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-779 089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выплаты согласно графику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477" marR="3477" marT="34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18864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 исполнении утвержденной инвестиционной программы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2021-2025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итогам 1 полугодия 2021 года(продолжение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032531"/>
              </p:ext>
            </p:extLst>
          </p:nvPr>
        </p:nvGraphicFramePr>
        <p:xfrm>
          <a:off x="179512" y="980728"/>
          <a:ext cx="8712969" cy="5544616"/>
        </p:xfrm>
        <a:graphic>
          <a:graphicData uri="http://schemas.openxmlformats.org/drawingml/2006/table">
            <a:tbl>
              <a:tblPr/>
              <a:tblGrid>
                <a:gridCol w="696358"/>
                <a:gridCol w="696358"/>
                <a:gridCol w="696358"/>
                <a:gridCol w="645406"/>
                <a:gridCol w="679373"/>
                <a:gridCol w="696358"/>
                <a:gridCol w="781279"/>
                <a:gridCol w="798264"/>
                <a:gridCol w="1443670"/>
                <a:gridCol w="1579545"/>
              </a:tblGrid>
              <a:tr h="32456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Информация о сопоставлении фактических показателей исполнения инвестиционной программы (проекта) с показателями, утверждёнными в инвестиционной программе (</a:t>
                      </a:r>
                      <a:r>
                        <a:rPr lang="ru-RU" sz="800" b="0" i="0" u="none" strike="noStrike" dirty="0" smtClean="0">
                          <a:effectLst/>
                          <a:latin typeface="Cambria"/>
                        </a:rPr>
                        <a:t>проекте</a:t>
                      </a:r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)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Разъяснение причин отклонения достигнутых фактических показателей от показателей в утверждённой инвестиционной программе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Оценка повышения качества и надёжности предоставляемых регулируемых услуг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30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Снижение расхода сырья, материалов, топлива и энергии в натуральном выражении в зависимости от утвержденной инвестиционной программы</a:t>
                      </a:r>
                      <a:r>
                        <a:rPr lang="ru-RU" sz="800" b="1" i="0" u="none" strike="noStrike">
                          <a:effectLst/>
                          <a:latin typeface="Cambria"/>
                        </a:rPr>
                        <a:t>*</a:t>
                      </a:r>
                      <a:endParaRPr lang="ru-RU" sz="800" b="0" i="0" u="none" strike="noStrike">
                        <a:effectLst/>
                        <a:latin typeface="Cambria"/>
                      </a:endParaRP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Снижение износа (физического) основных фондов (активов), %, по годам реализации в зависимости от утверждённой программы (проекта)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Снижение потерь, %, по годам реализации в зависимости от утверждённой программы (проекта)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Снижение аварийности по годам реализации в зависимости от утверждённой программы (проекта)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91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прошлого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текущего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прошлого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текущего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прошлого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текущего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факт прошлого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факт текущего года</a:t>
                      </a:r>
                    </a:p>
                  </a:txBody>
                  <a:tcPr marL="5195" marR="5195" marT="5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5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17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18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19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20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21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22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23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Cambria"/>
                        </a:rPr>
                        <a:t>24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25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Cambria"/>
                        </a:rPr>
                        <a:t>26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368"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Calibri"/>
                        </a:rPr>
                        <a:t> 58,3  млн. кВтч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Calibri"/>
                        </a:rPr>
                        <a:t> 60,8 млн. кВтч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ПС-74,2%      ВЛ-66%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ПС-7</a:t>
                      </a:r>
                      <a:r>
                        <a:rPr lang="en-US" sz="800" b="0" i="0" u="none" strike="noStrike" dirty="0" smtClean="0">
                          <a:effectLst/>
                          <a:latin typeface="Calibri"/>
                        </a:rPr>
                        <a:t>4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,2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%      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ВЛ-6</a:t>
                      </a:r>
                      <a:r>
                        <a:rPr lang="en-US" sz="800" b="0" i="0" u="none" strike="noStrike" dirty="0" smtClean="0">
                          <a:effectLst/>
                          <a:latin typeface="Calibri"/>
                        </a:rPr>
                        <a:t>6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%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4,63%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effectLst/>
                          <a:latin typeface="Calibri"/>
                        </a:rPr>
                        <a:t>4,53%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технологи -</a:t>
                      </a:r>
                      <a:r>
                        <a:rPr lang="ru-RU" sz="800" b="0" i="0" u="none" strike="noStrike" dirty="0" err="1">
                          <a:effectLst/>
                          <a:latin typeface="Calibri"/>
                        </a:rPr>
                        <a:t>ческие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 нарушения    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38, в том числе</a:t>
                      </a:r>
                    </a:p>
                    <a:p>
                      <a:pPr algn="ctr" fontAlgn="t"/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 35-110 </a:t>
                      </a:r>
                      <a:r>
                        <a:rPr lang="ru-RU" sz="800" b="0" i="0" u="none" strike="noStrike" dirty="0" err="1" smtClean="0">
                          <a:effectLst/>
                          <a:latin typeface="Calibri"/>
                        </a:rPr>
                        <a:t>кВ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 – 38 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технологи -</a:t>
                      </a:r>
                      <a:r>
                        <a:rPr lang="ru-RU" sz="800" b="0" i="0" u="none" strike="noStrike" dirty="0" err="1">
                          <a:effectLst/>
                          <a:latin typeface="Calibri"/>
                        </a:rPr>
                        <a:t>ческие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 нарушения    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585, в том числе </a:t>
                      </a:r>
                    </a:p>
                    <a:p>
                      <a:pPr algn="ctr" fontAlgn="t"/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35-110 </a:t>
                      </a:r>
                      <a:r>
                        <a:rPr lang="ru-RU" sz="800" b="0" i="0" u="none" strike="noStrike" dirty="0" err="1" smtClean="0">
                          <a:effectLst/>
                          <a:latin typeface="Calibri"/>
                        </a:rPr>
                        <a:t>кВ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 – 104,  10</a:t>
                      </a:r>
                      <a:r>
                        <a:rPr lang="ru-RU" sz="800" b="0" i="0" u="none" strike="noStrike" baseline="0" dirty="0" smtClean="0">
                          <a:effectLst/>
                          <a:latin typeface="Calibri"/>
                        </a:rPr>
                        <a:t> </a:t>
                      </a:r>
                      <a:r>
                        <a:rPr lang="ru-RU" sz="800" b="0" i="0" u="none" strike="noStrike" baseline="0" dirty="0" err="1" smtClean="0">
                          <a:effectLst/>
                          <a:latin typeface="Calibri"/>
                        </a:rPr>
                        <a:t>кВ</a:t>
                      </a:r>
                      <a:r>
                        <a:rPr lang="ru-RU" sz="800" b="0" i="0" u="none" strike="noStrike" baseline="0" dirty="0" smtClean="0">
                          <a:effectLst/>
                          <a:latin typeface="Calibri"/>
                        </a:rPr>
                        <a:t> – 481.</a:t>
                      </a:r>
                      <a:endParaRPr lang="ru-RU" sz="800" b="0" i="0" u="none" strike="noStrike" dirty="0">
                        <a:effectLst/>
                        <a:latin typeface="Calibri"/>
                      </a:endParaRP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1)  Увеличение  потерь по сравнению с 6-тью месяцами  2020 года на 2,5 млн. </a:t>
                      </a:r>
                      <a:r>
                        <a:rPr lang="ru-RU" sz="800" b="0" i="0" u="none" strike="noStrike" dirty="0" err="1">
                          <a:effectLst/>
                          <a:latin typeface="Calibri"/>
                        </a:rPr>
                        <a:t>кВтч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 обусловлено   ростом объема передачи по сетям;                                                                                                                                                                                                             2) Снижение % потерь по сравнению с </a:t>
                      </a:r>
                      <a:r>
                        <a:rPr lang="ru-RU" sz="800" b="0" i="0" u="none" strike="noStrike" dirty="0" smtClean="0">
                          <a:effectLst/>
                          <a:latin typeface="Calibri"/>
                        </a:rPr>
                        <a:t>6-тью 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месяцами 2020 года на 0,1%;                                                                                                                     3)Рост   технологических нарушений по сравнению с 6-тью месяцами 2020 года  на 547 случай-в связи с внесением изменений в Приказ МЭ РК от 20 февраля 2015 года № 121, с 06.01.2021 в отчёт ТН-1 вносятся </a:t>
                      </a:r>
                      <a:r>
                        <a:rPr lang="ru-RU" sz="800" b="1" i="0" u="sng" strike="noStrike" dirty="0">
                          <a:effectLst/>
                          <a:latin typeface="Calibri"/>
                        </a:rPr>
                        <a:t>все</a:t>
                      </a:r>
                      <a:r>
                        <a:rPr lang="ru-RU" sz="800" b="1" i="0" u="none" strike="noStrike" dirty="0">
                          <a:effectLst/>
                          <a:latin typeface="Calibri"/>
                        </a:rPr>
                        <a:t> 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классифицированные отказы II степени, за исключением отключений электротехнического оборудования электростанций напряжением 0,4 </a:t>
                      </a:r>
                      <a:r>
                        <a:rPr lang="ru-RU" sz="800" b="0" i="0" u="none" strike="noStrike" dirty="0" err="1">
                          <a:effectLst/>
                          <a:latin typeface="Calibri"/>
                        </a:rPr>
                        <a:t>кВ.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 Раннее в отчет ТН-1 включались отказы  II степени по сетям 35 </a:t>
                      </a:r>
                      <a:r>
                        <a:rPr lang="ru-RU" sz="800" b="0" i="0" u="none" strike="noStrike" dirty="0" err="1">
                          <a:effectLst/>
                          <a:latin typeface="Calibri"/>
                        </a:rPr>
                        <a:t>кВ</a:t>
                      </a:r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 и выше.</a:t>
                      </a:r>
                    </a:p>
                  </a:txBody>
                  <a:tcPr marL="5195" marR="5195" marT="519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95" marR="5195" marT="51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smtClean="0"/>
              <a:t>Техническая модернизация ЛЭП -10 кВ в г. Атбасар (9,06 км)</a:t>
            </a:r>
          </a:p>
        </p:txBody>
      </p:sp>
      <p:pic>
        <p:nvPicPr>
          <p:cNvPr id="2051" name="Picture 4" descr="ВЛ-10 №14 от ПС Атбасар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4248150" cy="4896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755576" y="652860"/>
            <a:ext cx="352901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j-lt"/>
              </a:rPr>
              <a:t>«</a:t>
            </a:r>
            <a:r>
              <a:rPr lang="ru-RU" altLang="ru-RU" sz="1600" dirty="0">
                <a:latin typeface="+mj-lt"/>
              </a:rPr>
              <a:t>ДО» технической модернизации</a:t>
            </a:r>
          </a:p>
        </p:txBody>
      </p:sp>
      <p:pic>
        <p:nvPicPr>
          <p:cNvPr id="2053" name="Picture 4" descr="ВЛ-10кВ №14 от ПС Атбасар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268413"/>
            <a:ext cx="4032001" cy="48968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4860032" y="660417"/>
            <a:ext cx="403225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j-lt"/>
              </a:rPr>
              <a:t>Начало </a:t>
            </a:r>
            <a:r>
              <a:rPr lang="ru-RU" altLang="ru-RU" sz="1600" dirty="0">
                <a:latin typeface="+mj-lt"/>
              </a:rPr>
              <a:t> технической </a:t>
            </a:r>
            <a:endParaRPr lang="ru-RU" altLang="ru-RU" sz="1600" dirty="0" smtClean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модернизации</a:t>
            </a:r>
            <a:endParaRPr lang="ru-RU" alt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385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549275"/>
          </a:xfrm>
        </p:spPr>
        <p:txBody>
          <a:bodyPr/>
          <a:lstStyle/>
          <a:p>
            <a:r>
              <a:rPr lang="ru-RU" altLang="ru-RU" sz="2000" smtClean="0"/>
              <a:t>Техническая модернизация ЛЭП -10 кВ в г. Атбасар (9,06 км)</a:t>
            </a:r>
          </a:p>
        </p:txBody>
      </p:sp>
      <p:pic>
        <p:nvPicPr>
          <p:cNvPr id="3076" name="Picture 4" descr="ВЛ-10 кВ №213 от ПС АГП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" y="1484313"/>
            <a:ext cx="403168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4" descr="ВЛ-10кВ№213 от ПС АГП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313"/>
            <a:ext cx="417569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Прямоугольник 6"/>
          <p:cNvSpPr>
            <a:spLocks noChangeArrowheads="1"/>
          </p:cNvSpPr>
          <p:nvPr/>
        </p:nvSpPr>
        <p:spPr bwMode="auto">
          <a:xfrm>
            <a:off x="468313" y="831850"/>
            <a:ext cx="40316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+mj-lt"/>
              </a:rPr>
              <a:t>«ДО» технической </a:t>
            </a:r>
            <a:endParaRPr lang="ru-RU" altLang="ru-RU" sz="1800" dirty="0" smtClean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+mj-lt"/>
              </a:rPr>
              <a:t>модернизации</a:t>
            </a:r>
            <a:endParaRPr lang="ru-RU" altLang="ru-RU" sz="1800" dirty="0">
              <a:latin typeface="+mj-lt"/>
            </a:endParaRPr>
          </a:p>
        </p:txBody>
      </p:sp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4499991" y="831850"/>
            <a:ext cx="43203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+mj-lt"/>
              </a:rPr>
              <a:t>Начало </a:t>
            </a:r>
            <a:r>
              <a:rPr lang="ru-RU" altLang="ru-RU" sz="1800" dirty="0">
                <a:latin typeface="+mj-lt"/>
              </a:rPr>
              <a:t>технической </a:t>
            </a:r>
            <a:endParaRPr lang="ru-RU" altLang="ru-RU" sz="1800" dirty="0" smtClean="0">
              <a:latin typeface="+mj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>
                <a:latin typeface="+mj-lt"/>
              </a:rPr>
              <a:t>модернизации</a:t>
            </a:r>
            <a:endParaRPr lang="ru-RU" altLang="ru-RU" sz="18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1945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07950" y="274638"/>
            <a:ext cx="8928100" cy="346075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 smtClean="0"/>
              <a:t>Техническая модернизация ПС 35/0,4кВ</a:t>
            </a:r>
            <a:endParaRPr lang="ru-RU" altLang="ru-RU" b="1" dirty="0" smtClean="0"/>
          </a:p>
        </p:txBody>
      </p:sp>
      <p:pic>
        <p:nvPicPr>
          <p:cNvPr id="4100" name="Picture 2" descr="Кен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7338"/>
            <a:ext cx="4104456" cy="458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 descr="Коксай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7338"/>
            <a:ext cx="4176464" cy="458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5"/>
          <p:cNvSpPr txBox="1">
            <a:spLocks noChangeArrowheads="1"/>
          </p:cNvSpPr>
          <p:nvPr/>
        </p:nvSpPr>
        <p:spPr bwMode="auto">
          <a:xfrm>
            <a:off x="847725" y="725488"/>
            <a:ext cx="35290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j-lt"/>
              </a:rPr>
              <a:t>ПС 35/0,4 </a:t>
            </a:r>
            <a:r>
              <a:rPr lang="ru-RU" altLang="ru-RU" sz="1600" dirty="0" err="1">
                <a:latin typeface="+mj-lt"/>
              </a:rPr>
              <a:t>кВ</a:t>
            </a:r>
            <a:r>
              <a:rPr lang="ru-RU" altLang="ru-RU" sz="1600" dirty="0">
                <a:latin typeface="+mj-lt"/>
              </a:rPr>
              <a:t> «</a:t>
            </a:r>
            <a:r>
              <a:rPr lang="ru-RU" altLang="ru-RU" sz="1600" dirty="0" err="1">
                <a:latin typeface="+mj-lt"/>
              </a:rPr>
              <a:t>Кенский</a:t>
            </a:r>
            <a:r>
              <a:rPr lang="ru-RU" altLang="ru-RU" sz="1600" dirty="0">
                <a:latin typeface="+mj-lt"/>
              </a:rPr>
              <a:t> жилой сектор</a:t>
            </a:r>
            <a:r>
              <a:rPr lang="ru-RU" altLang="ru-RU" sz="1600" dirty="0" smtClean="0">
                <a:latin typeface="+mj-lt"/>
              </a:rPr>
              <a:t>»-планируется замена </a:t>
            </a:r>
            <a:r>
              <a:rPr lang="ru-RU" altLang="ru-RU" sz="1600" dirty="0">
                <a:latin typeface="+mj-lt"/>
              </a:rPr>
              <a:t>силового трансформатора</a:t>
            </a:r>
          </a:p>
        </p:txBody>
      </p: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4656138" y="722313"/>
            <a:ext cx="352901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latin typeface="+mj-lt"/>
              </a:rPr>
              <a:t>ПС 35/0,4 </a:t>
            </a:r>
            <a:r>
              <a:rPr lang="ru-RU" altLang="ru-RU" sz="1600" dirty="0" err="1">
                <a:latin typeface="+mj-lt"/>
              </a:rPr>
              <a:t>кВ</a:t>
            </a:r>
            <a:r>
              <a:rPr lang="ru-RU" altLang="ru-RU" sz="1600" dirty="0">
                <a:latin typeface="+mj-lt"/>
              </a:rPr>
              <a:t> «</a:t>
            </a:r>
            <a:r>
              <a:rPr lang="ru-RU" altLang="ru-RU" sz="1600" dirty="0" err="1">
                <a:latin typeface="+mj-lt"/>
              </a:rPr>
              <a:t>Коксай</a:t>
            </a:r>
            <a:r>
              <a:rPr lang="ru-RU" altLang="ru-RU" sz="1600" dirty="0" smtClean="0">
                <a:latin typeface="+mj-lt"/>
              </a:rPr>
              <a:t>»-планируется замена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+mj-lt"/>
              </a:rPr>
              <a:t>силового </a:t>
            </a:r>
            <a:r>
              <a:rPr lang="ru-RU" altLang="ru-RU" sz="1600" dirty="0">
                <a:latin typeface="+mj-lt"/>
              </a:rPr>
              <a:t>трансформатора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4155872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8788" y="52388"/>
            <a:ext cx="8229600" cy="1072356"/>
          </a:xfrm>
        </p:spPr>
        <p:txBody>
          <a:bodyPr>
            <a:normAutofit/>
          </a:bodyPr>
          <a:lstStyle/>
          <a:p>
            <a:r>
              <a:rPr lang="ru-RU" altLang="ru-RU" sz="2000" b="1" dirty="0" smtClean="0"/>
              <a:t>Техническая модернизация ПС 110 </a:t>
            </a:r>
            <a:r>
              <a:rPr lang="ru-RU" altLang="ru-RU" sz="2000" b="1" dirty="0" err="1" smtClean="0"/>
              <a:t>кВ</a:t>
            </a:r>
            <a:r>
              <a:rPr lang="ru-RU" altLang="ru-RU" sz="2000" b="1" dirty="0" smtClean="0"/>
              <a:t/>
            </a:r>
            <a:br>
              <a:rPr lang="ru-RU" altLang="ru-RU" sz="2000" b="1" dirty="0" smtClean="0"/>
            </a:br>
            <a:r>
              <a:rPr lang="ru-RU" altLang="ru-RU" sz="2000" dirty="0" smtClean="0"/>
              <a:t>планируется замена трансформаторов напряжения</a:t>
            </a: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3" y="1514475"/>
            <a:ext cx="2877319" cy="4506813"/>
          </a:xfrm>
          <a:noFill/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514475"/>
            <a:ext cx="2746375" cy="45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3" y="1514475"/>
            <a:ext cx="2619375" cy="450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Прямоугольник 3"/>
          <p:cNvSpPr>
            <a:spLocks noChangeArrowheads="1"/>
          </p:cNvSpPr>
          <p:nvPr/>
        </p:nvSpPr>
        <p:spPr bwMode="auto">
          <a:xfrm>
            <a:off x="323850" y="1175921"/>
            <a:ext cx="30241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500" dirty="0">
                <a:latin typeface="+mj-lt"/>
              </a:rPr>
              <a:t>ПС </a:t>
            </a:r>
            <a:r>
              <a:rPr lang="ru-RU" altLang="ru-RU" sz="1500" dirty="0">
                <a:latin typeface="+mj-lt"/>
                <a:ea typeface="+mj-ea"/>
                <a:cs typeface="+mj-cs"/>
              </a:rPr>
              <a:t>110</a:t>
            </a:r>
            <a:r>
              <a:rPr lang="ru-RU" altLang="ru-RU" sz="1500" dirty="0">
                <a:latin typeface="+mj-lt"/>
              </a:rPr>
              <a:t> </a:t>
            </a:r>
            <a:r>
              <a:rPr lang="ru-RU" altLang="ru-RU" sz="1500" dirty="0" err="1">
                <a:latin typeface="+mj-lt"/>
              </a:rPr>
              <a:t>кВ</a:t>
            </a:r>
            <a:r>
              <a:rPr lang="ru-RU" altLang="ru-RU" sz="1500" dirty="0">
                <a:latin typeface="+mj-lt"/>
              </a:rPr>
              <a:t> «Тургай</a:t>
            </a:r>
            <a:r>
              <a:rPr lang="ru-RU" altLang="ru-RU" sz="1500" dirty="0" smtClean="0">
                <a:latin typeface="+mj-lt"/>
              </a:rPr>
              <a:t>»</a:t>
            </a:r>
            <a:endParaRPr lang="ru-RU" altLang="ru-RU" sz="1500" dirty="0">
              <a:latin typeface="+mj-lt"/>
            </a:endParaRPr>
          </a:p>
        </p:txBody>
      </p:sp>
      <p:sp>
        <p:nvSpPr>
          <p:cNvPr id="5127" name="Прямоугольник 4"/>
          <p:cNvSpPr>
            <a:spLocks noChangeArrowheads="1"/>
          </p:cNvSpPr>
          <p:nvPr/>
        </p:nvSpPr>
        <p:spPr bwMode="auto">
          <a:xfrm>
            <a:off x="3357563" y="1175921"/>
            <a:ext cx="27368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500" dirty="0">
                <a:latin typeface="+mj-lt"/>
              </a:rPr>
              <a:t>ПС 110 </a:t>
            </a:r>
            <a:r>
              <a:rPr lang="ru-RU" altLang="ru-RU" sz="1500" dirty="0" err="1">
                <a:latin typeface="+mj-lt"/>
              </a:rPr>
              <a:t>кВ</a:t>
            </a:r>
            <a:r>
              <a:rPr lang="ru-RU" altLang="ru-RU" sz="1500" dirty="0">
                <a:latin typeface="+mj-lt"/>
              </a:rPr>
              <a:t> «Журавлевка</a:t>
            </a:r>
            <a:r>
              <a:rPr lang="ru-RU" altLang="ru-RU" sz="1500" dirty="0" smtClean="0">
                <a:latin typeface="+mj-lt"/>
              </a:rPr>
              <a:t>»</a:t>
            </a:r>
            <a:endParaRPr lang="ru-RU" altLang="ru-RU" sz="1500" dirty="0">
              <a:latin typeface="+mj-lt"/>
            </a:endParaRPr>
          </a:p>
        </p:txBody>
      </p:sp>
      <p:sp>
        <p:nvSpPr>
          <p:cNvPr id="5128" name="Прямоугольник 5"/>
          <p:cNvSpPr>
            <a:spLocks noChangeArrowheads="1"/>
          </p:cNvSpPr>
          <p:nvPr/>
        </p:nvSpPr>
        <p:spPr bwMode="auto">
          <a:xfrm>
            <a:off x="6261100" y="1175921"/>
            <a:ext cx="228600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sz="1500" dirty="0">
                <a:latin typeface="+mj-lt"/>
              </a:rPr>
              <a:t>ПС 110 </a:t>
            </a:r>
            <a:r>
              <a:rPr lang="ru-RU" altLang="ru-RU" sz="1500" dirty="0" err="1">
                <a:latin typeface="+mj-lt"/>
              </a:rPr>
              <a:t>кВ</a:t>
            </a:r>
            <a:r>
              <a:rPr lang="ru-RU" altLang="ru-RU" sz="1500" dirty="0">
                <a:latin typeface="+mj-lt"/>
              </a:rPr>
              <a:t> «Победа</a:t>
            </a:r>
            <a:r>
              <a:rPr lang="ru-RU" altLang="ru-RU" sz="1500" dirty="0" smtClean="0">
                <a:latin typeface="+mj-lt"/>
              </a:rPr>
              <a:t>»</a:t>
            </a:r>
            <a:endParaRPr lang="ru-RU" altLang="ru-RU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6838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1">
      <a:majorFont>
        <a:latin typeface="Bookman Old Style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5424</TotalTime>
  <Words>2624</Words>
  <Application>Microsoft Office PowerPoint</Application>
  <PresentationFormat>Экран (4:3)</PresentationFormat>
  <Paragraphs>810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Техническая модернизация ЛЭП -10 кВ в г. Атбасар (9,06 км)</vt:lpstr>
      <vt:lpstr>Техническая модернизация ЛЭП -10 кВ в г. Атбасар (9,06 км)</vt:lpstr>
      <vt:lpstr>Техническая модернизация ПС 35/0,4кВ</vt:lpstr>
      <vt:lpstr>Техническая модернизация ПС 110 кВ планируется замена трансформаторов напряжения</vt:lpstr>
      <vt:lpstr>Техническая модернизация ПС 110 кВ</vt:lpstr>
      <vt:lpstr>Информация об исполнении тарифной сметы АО "АРЭК" на услуги по передаче электрической энергии за 1 полугодие 2021 года</vt:lpstr>
      <vt:lpstr>Информация о соблюдении показателей качества и надежности регулируемых услуг АО "АРЭК" по итогам 1 полугодия 2021 года</vt:lpstr>
      <vt:lpstr>Основные финансово-экономические  показатели                                                           деятельности АО «АРЭК» за 1 полугодие 2021 года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Кудайбергенова Елена</dc:creator>
  <cp:lastModifiedBy>Хабуева Татьяна</cp:lastModifiedBy>
  <cp:revision>272</cp:revision>
  <cp:lastPrinted>2021-07-29T06:26:45Z</cp:lastPrinted>
  <dcterms:created xsi:type="dcterms:W3CDTF">2016-04-14T04:58:11Z</dcterms:created>
  <dcterms:modified xsi:type="dcterms:W3CDTF">2021-07-30T04:27:27Z</dcterms:modified>
</cp:coreProperties>
</file>