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6" r:id="rId4"/>
    <p:sldId id="281" r:id="rId5"/>
    <p:sldId id="278" r:id="rId6"/>
    <p:sldId id="286" r:id="rId7"/>
    <p:sldId id="292" r:id="rId8"/>
    <p:sldId id="287" r:id="rId9"/>
    <p:sldId id="293" r:id="rId10"/>
    <p:sldId id="288" r:id="rId11"/>
    <p:sldId id="289" r:id="rId12"/>
    <p:sldId id="290" r:id="rId13"/>
    <p:sldId id="294" r:id="rId14"/>
    <p:sldId id="295" r:id="rId15"/>
    <p:sldId id="291" r:id="rId16"/>
    <p:sldId id="265" r:id="rId17"/>
    <p:sldId id="279" r:id="rId18"/>
    <p:sldId id="280" r:id="rId19"/>
    <p:sldId id="258" r:id="rId20"/>
    <p:sldId id="268" r:id="rId21"/>
    <p:sldId id="269" r:id="rId2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B4D2FE"/>
    <a:srgbClr val="9966FF"/>
    <a:srgbClr val="163574"/>
    <a:srgbClr val="00FFFF"/>
    <a:srgbClr val="E1F7FF"/>
    <a:srgbClr val="CC706E"/>
    <a:srgbClr val="D07C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724" autoAdjust="0"/>
  </p:normalViewPr>
  <p:slideViewPr>
    <p:cSldViewPr showGuides="1">
      <p:cViewPr>
        <p:scale>
          <a:sx n="125" d="100"/>
          <a:sy n="125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48966380872210785"/>
          <c:y val="0.83565450399691044"/>
        </c:manualLayout>
      </c:layout>
      <c:overlay val="1"/>
    </c:title>
    <c:autoTitleDeleted val="0"/>
    <c:view3D>
      <c:rotX val="90"/>
      <c:rotY val="3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61231447871913"/>
          <c:y val="1.86335777506203E-2"/>
          <c:w val="0.8616050396650724"/>
          <c:h val="0.86089064178054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6000000"/>
              </a:lightRig>
            </a:scene3d>
            <a:sp3d prstMaterial="flat">
              <a:bevelT w="374650" h="254000"/>
              <a:bevelB prst="angle"/>
            </a:sp3d>
          </c:spPr>
          <c:explosion val="8"/>
          <c:dPt>
            <c:idx val="0"/>
            <c:bubble3D val="0"/>
            <c:explosion val="10"/>
            <c:spPr>
              <a:ln>
                <a:noFill/>
              </a:ln>
              <a:scene3d>
                <a:camera prst="orthographicFront"/>
                <a:lightRig rig="threePt" dir="t">
                  <a:rot lat="0" lon="0" rev="6000000"/>
                </a:lightRig>
              </a:scene3d>
              <a:sp3d prstMaterial="metal">
                <a:bevelT w="1092200" h="482600"/>
                <a:bevelB w="457200"/>
              </a:sp3d>
            </c:spPr>
          </c:dPt>
          <c:dLbls>
            <c:dLbl>
              <c:idx val="0"/>
              <c:layout>
                <c:manualLayout>
                  <c:x val="-0.19321277336706177"/>
                  <c:y val="-0.24161237375741321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350568953876919E-2"/>
                  <c:y val="0.1328916496050703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665150453368431E-2"/>
                  <c:y val="7.247706604028124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3406790271166452"/>
                  <c:y val="2.20461615376069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ЭСО</c:v>
                </c:pt>
                <c:pt idx="1">
                  <c:v>ПП</c:v>
                </c:pt>
                <c:pt idx="2">
                  <c:v>ЭПО(передающая)</c:v>
                </c:pt>
                <c:pt idx="3">
                  <c:v>ЭПО(производящая)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0.88767177071063996</c:v>
                </c:pt>
                <c:pt idx="1">
                  <c:v>5.151158225363172E-2</c:v>
                </c:pt>
                <c:pt idx="2">
                  <c:v>5.9717314487632504E-2</c:v>
                </c:pt>
                <c:pt idx="3">
                  <c:v>1.099332548095799E-3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Принято УО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3098487632428305"/>
          <c:y val="0.81371450780375942"/>
        </c:manualLayout>
      </c:layout>
      <c:overlay val="0"/>
    </c:title>
    <c:autoTitleDeleted val="0"/>
    <c:view3D>
      <c:rotX val="90"/>
      <c:rotY val="34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61231447871913"/>
          <c:y val="1.86335777506203E-2"/>
          <c:w val="0.8616050396650724"/>
          <c:h val="0.860890641780542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6000000"/>
              </a:lightRig>
            </a:scene3d>
            <a:sp3d prstMaterial="flat">
              <a:bevelT w="374650" h="254000"/>
              <a:bevelB prst="angle"/>
            </a:sp3d>
          </c:spPr>
          <c:explosion val="8"/>
          <c:dPt>
            <c:idx val="0"/>
            <c:bubble3D val="0"/>
            <c:explosion val="10"/>
            <c:spPr>
              <a:ln>
                <a:noFill/>
              </a:ln>
              <a:scene3d>
                <a:camera prst="orthographicFront"/>
                <a:lightRig rig="threePt" dir="t">
                  <a:rot lat="0" lon="0" rev="6000000"/>
                </a:lightRig>
              </a:scene3d>
              <a:sp3d prstMaterial="metal">
                <a:bevelT w="1092200" h="482600"/>
                <a:bevelB w="457200"/>
              </a:sp3d>
            </c:spPr>
          </c:dPt>
          <c:dLbls>
            <c:dLbl>
              <c:idx val="0"/>
              <c:layout>
                <c:manualLayout>
                  <c:x val="-0.25619642689273842"/>
                  <c:y val="-0.17987019433533036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1348995410766325E-2"/>
                  <c:y val="7.95806029387225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0195505342711207E-2"/>
                  <c:y val="7.80203439188271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9067325852683034"/>
                  <c:y val="2.45902735874762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ЭСО</c:v>
                </c:pt>
                <c:pt idx="1">
                  <c:v>ПП</c:v>
                </c:pt>
                <c:pt idx="2">
                  <c:v>ЭПО(передающая)</c:v>
                </c:pt>
                <c:pt idx="3">
                  <c:v>ЭПО(производящая)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0.88347034879080533</c:v>
                </c:pt>
                <c:pt idx="1">
                  <c:v>5.6349269694309194E-2</c:v>
                </c:pt>
                <c:pt idx="2">
                  <c:v>5.8384547848990345E-2</c:v>
                </c:pt>
                <c:pt idx="3">
                  <c:v>1.7958336658951233E-3</c:v>
                </c:pt>
              </c:numCache>
            </c:numRef>
          </c:val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7CA59C-86CE-4FA3-8085-32065059B82D}" type="doc">
      <dgm:prSet loTypeId="urn:microsoft.com/office/officeart/2005/8/layout/cycle1" loCatId="cycle" qsTypeId="urn:microsoft.com/office/officeart/2005/8/quickstyle/3d9" qsCatId="3D" csTypeId="urn:microsoft.com/office/officeart/2005/8/colors/accent1_2" csCatId="accent1" phldr="1"/>
      <dgm:spPr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ru-RU"/>
        </a:p>
      </dgm:t>
    </dgm:pt>
    <dgm:pt modelId="{0872EDE7-8D11-4156-BC87-072E3762D624}">
      <dgm:prSet phldrT="[Текст]" phldr="1" custT="1"/>
      <dgm:spPr/>
      <dgm:t>
        <a:bodyPr/>
        <a:lstStyle/>
        <a:p>
          <a:endParaRPr lang="ru-RU" sz="100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/>
          </a:endParaRPr>
        </a:p>
      </dgm:t>
    </dgm:pt>
    <dgm:pt modelId="{10B015EE-C173-4EB8-897D-5F7C1A255CE6}" type="parTrans" cxnId="{EA8102F4-5A74-4EF3-95D6-62AAB0FC269E}">
      <dgm:prSet/>
      <dgm:spPr/>
      <dgm:t>
        <a:bodyPr/>
        <a:lstStyle/>
        <a:p>
          <a:endParaRPr lang="ru-RU"/>
        </a:p>
      </dgm:t>
    </dgm:pt>
    <dgm:pt modelId="{E0EA4277-3289-4577-A39F-C7E5FF593DA0}" type="sibTrans" cxnId="{EA8102F4-5A74-4EF3-95D6-62AAB0FC269E}">
      <dgm:prSet/>
      <dgm:spPr>
        <a:gradFill rotWithShape="0">
          <a:gsLst>
            <a:gs pos="0">
              <a:schemeClr val="accent6">
                <a:lumMod val="58000"/>
                <a:lumOff val="42000"/>
                <a:alpha val="81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effectLst>
          <a:outerShdw blurRad="50800" dist="76200" sx="97000" sy="97000" algn="bl" rotWithShape="0">
            <a:prstClr val="black">
              <a:alpha val="19000"/>
            </a:prstClr>
          </a:outerShdw>
        </a:effectLst>
        <a:sp3d extrusionH="152250" prstMaterial="matte">
          <a:bevelT w="165100" prst="coolSlant"/>
        </a:sp3d>
      </dgm:spPr>
      <dgm:t>
        <a:bodyPr/>
        <a:lstStyle/>
        <a:p>
          <a:endParaRPr lang="ru-RU"/>
        </a:p>
      </dgm:t>
    </dgm:pt>
    <dgm:pt modelId="{E8CE35A9-1B0E-4F49-B6D7-916B54A97774}">
      <dgm:prSet phldrT="[Текст]" phldr="1"/>
      <dgm:spPr/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B5DFCE9E-3B17-4526-B4D8-37939C89B6B9}" type="parTrans" cxnId="{D9D9A1D1-281C-46D9-8A39-23B637AC570E}">
      <dgm:prSet/>
      <dgm:spPr/>
      <dgm:t>
        <a:bodyPr/>
        <a:lstStyle/>
        <a:p>
          <a:endParaRPr lang="ru-RU"/>
        </a:p>
      </dgm:t>
    </dgm:pt>
    <dgm:pt modelId="{B9378B1B-4E0E-4D1E-88D2-6261590B19BF}" type="sibTrans" cxnId="{D9D9A1D1-281C-46D9-8A39-23B637AC570E}">
      <dgm:prSet/>
      <dgm:spPr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</a:gradFill>
        <a:effectLst>
          <a:outerShdw blurRad="50800" dist="76200" sx="97000" sy="97000" algn="tl" rotWithShape="0">
            <a:prstClr val="black">
              <a:alpha val="19000"/>
            </a:prstClr>
          </a:outerShdw>
        </a:effectLst>
      </dgm:spPr>
      <dgm:t>
        <a:bodyPr/>
        <a:lstStyle/>
        <a:p>
          <a:endParaRPr lang="ru-RU"/>
        </a:p>
      </dgm:t>
    </dgm:pt>
    <dgm:pt modelId="{D506015C-7D68-4574-B4B8-45A368A2F68B}" type="pres">
      <dgm:prSet presAssocID="{E67CA59C-86CE-4FA3-8085-32065059B82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574727-A1AA-489A-B8CD-993C207907EF}" type="pres">
      <dgm:prSet presAssocID="{0872EDE7-8D11-4156-BC87-072E3762D624}" presName="dummy" presStyleCnt="0"/>
      <dgm:spPr/>
      <dgm:t>
        <a:bodyPr/>
        <a:lstStyle/>
        <a:p>
          <a:endParaRPr lang="ru-RU"/>
        </a:p>
      </dgm:t>
    </dgm:pt>
    <dgm:pt modelId="{A1496427-E0B6-4854-9F4F-6BD715B7D5A4}" type="pres">
      <dgm:prSet presAssocID="{0872EDE7-8D11-4156-BC87-072E3762D624}" presName="node" presStyleLbl="revTx" presStyleIdx="0" presStyleCnt="2" custFlipVert="1" custScaleX="19656" custScaleY="8995" custRadScaleRad="145153" custRadScaleInc="-73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55F8D-3BBD-4BE4-95D3-0117D2702D13}" type="pres">
      <dgm:prSet presAssocID="{E0EA4277-3289-4577-A39F-C7E5FF593DA0}" presName="sibTrans" presStyleLbl="node1" presStyleIdx="0" presStyleCnt="2" custScaleX="97858" custScaleY="99510" custLinFactNeighborX="-11272" custLinFactNeighborY="8042"/>
      <dgm:spPr/>
      <dgm:t>
        <a:bodyPr/>
        <a:lstStyle/>
        <a:p>
          <a:endParaRPr lang="ru-RU"/>
        </a:p>
      </dgm:t>
    </dgm:pt>
    <dgm:pt modelId="{0943B733-45B8-40C2-A93C-9E073B2C1820}" type="pres">
      <dgm:prSet presAssocID="{E8CE35A9-1B0E-4F49-B6D7-916B54A97774}" presName="dummy" presStyleCnt="0"/>
      <dgm:spPr/>
      <dgm:t>
        <a:bodyPr/>
        <a:lstStyle/>
        <a:p>
          <a:endParaRPr lang="ru-RU"/>
        </a:p>
      </dgm:t>
    </dgm:pt>
    <dgm:pt modelId="{EA6492CF-211D-49C7-B160-FD4106BE5399}" type="pres">
      <dgm:prSet presAssocID="{E8CE35A9-1B0E-4F49-B6D7-916B54A97774}" presName="node" presStyleLbl="revTx" presStyleIdx="1" presStyleCnt="2" custScaleX="21456" custScaleY="3067" custRadScaleRad="96078" custRadScaleInc="-50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62887-09BB-4425-A7F4-6F909E188FE7}" type="pres">
      <dgm:prSet presAssocID="{B9378B1B-4E0E-4D1E-88D2-6261590B19BF}" presName="sibTrans" presStyleLbl="node1" presStyleIdx="1" presStyleCnt="2" custLinFactNeighborX="-12704" custLinFactNeighborY="6645"/>
      <dgm:spPr/>
      <dgm:t>
        <a:bodyPr/>
        <a:lstStyle/>
        <a:p>
          <a:endParaRPr lang="ru-RU"/>
        </a:p>
      </dgm:t>
    </dgm:pt>
  </dgm:ptLst>
  <dgm:cxnLst>
    <dgm:cxn modelId="{F3E3F095-5CCB-4ACF-8348-DBC7D98B601E}" type="presOf" srcId="{E0EA4277-3289-4577-A39F-C7E5FF593DA0}" destId="{D2255F8D-3BBD-4BE4-95D3-0117D2702D13}" srcOrd="0" destOrd="0" presId="urn:microsoft.com/office/officeart/2005/8/layout/cycle1"/>
    <dgm:cxn modelId="{D9D9A1D1-281C-46D9-8A39-23B637AC570E}" srcId="{E67CA59C-86CE-4FA3-8085-32065059B82D}" destId="{E8CE35A9-1B0E-4F49-B6D7-916B54A97774}" srcOrd="1" destOrd="0" parTransId="{B5DFCE9E-3B17-4526-B4D8-37939C89B6B9}" sibTransId="{B9378B1B-4E0E-4D1E-88D2-6261590B19BF}"/>
    <dgm:cxn modelId="{1E51479A-6AE2-41A1-A22C-3217F0D0FEFE}" type="presOf" srcId="{B9378B1B-4E0E-4D1E-88D2-6261590B19BF}" destId="{76162887-09BB-4425-A7F4-6F909E188FE7}" srcOrd="0" destOrd="0" presId="urn:microsoft.com/office/officeart/2005/8/layout/cycle1"/>
    <dgm:cxn modelId="{6D8AED27-48EC-4EF2-8122-BBC8E0D719AB}" type="presOf" srcId="{0872EDE7-8D11-4156-BC87-072E3762D624}" destId="{A1496427-E0B6-4854-9F4F-6BD715B7D5A4}" srcOrd="0" destOrd="0" presId="urn:microsoft.com/office/officeart/2005/8/layout/cycle1"/>
    <dgm:cxn modelId="{43CF7ACB-B358-4407-8A92-7366DDD1ED36}" type="presOf" srcId="{E8CE35A9-1B0E-4F49-B6D7-916B54A97774}" destId="{EA6492CF-211D-49C7-B160-FD4106BE5399}" srcOrd="0" destOrd="0" presId="urn:microsoft.com/office/officeart/2005/8/layout/cycle1"/>
    <dgm:cxn modelId="{EA8102F4-5A74-4EF3-95D6-62AAB0FC269E}" srcId="{E67CA59C-86CE-4FA3-8085-32065059B82D}" destId="{0872EDE7-8D11-4156-BC87-072E3762D624}" srcOrd="0" destOrd="0" parTransId="{10B015EE-C173-4EB8-897D-5F7C1A255CE6}" sibTransId="{E0EA4277-3289-4577-A39F-C7E5FF593DA0}"/>
    <dgm:cxn modelId="{DA21F5D5-74F9-4104-B8DD-FE1438754628}" type="presOf" srcId="{E67CA59C-86CE-4FA3-8085-32065059B82D}" destId="{D506015C-7D68-4574-B4B8-45A368A2F68B}" srcOrd="0" destOrd="0" presId="urn:microsoft.com/office/officeart/2005/8/layout/cycle1"/>
    <dgm:cxn modelId="{1CAFE6A1-BAC9-4B0E-A881-46252355624D}" type="presParOf" srcId="{D506015C-7D68-4574-B4B8-45A368A2F68B}" destId="{EB574727-A1AA-489A-B8CD-993C207907EF}" srcOrd="0" destOrd="0" presId="urn:microsoft.com/office/officeart/2005/8/layout/cycle1"/>
    <dgm:cxn modelId="{C4B317D9-70C0-4CA9-B1DF-54CB350D90AE}" type="presParOf" srcId="{D506015C-7D68-4574-B4B8-45A368A2F68B}" destId="{A1496427-E0B6-4854-9F4F-6BD715B7D5A4}" srcOrd="1" destOrd="0" presId="urn:microsoft.com/office/officeart/2005/8/layout/cycle1"/>
    <dgm:cxn modelId="{C7524AE0-46A9-4055-BAF2-5A0D945A9187}" type="presParOf" srcId="{D506015C-7D68-4574-B4B8-45A368A2F68B}" destId="{D2255F8D-3BBD-4BE4-95D3-0117D2702D13}" srcOrd="2" destOrd="0" presId="urn:microsoft.com/office/officeart/2005/8/layout/cycle1"/>
    <dgm:cxn modelId="{FCABBCC7-5B79-4EBD-B383-EDC44C24B872}" type="presParOf" srcId="{D506015C-7D68-4574-B4B8-45A368A2F68B}" destId="{0943B733-45B8-40C2-A93C-9E073B2C1820}" srcOrd="3" destOrd="0" presId="urn:microsoft.com/office/officeart/2005/8/layout/cycle1"/>
    <dgm:cxn modelId="{35E55EA3-4FDC-4217-9120-76E63DF03F9A}" type="presParOf" srcId="{D506015C-7D68-4574-B4B8-45A368A2F68B}" destId="{EA6492CF-211D-49C7-B160-FD4106BE5399}" srcOrd="4" destOrd="0" presId="urn:microsoft.com/office/officeart/2005/8/layout/cycle1"/>
    <dgm:cxn modelId="{1718425B-883F-4916-B707-F13A3E0C9652}" type="presParOf" srcId="{D506015C-7D68-4574-B4B8-45A368A2F68B}" destId="{76162887-09BB-4425-A7F4-6F909E188FE7}" srcOrd="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7CA59C-86CE-4FA3-8085-32065059B82D}" type="doc">
      <dgm:prSet loTypeId="urn:microsoft.com/office/officeart/2005/8/layout/cycle1" loCatId="cycle" qsTypeId="urn:microsoft.com/office/officeart/2005/8/quickstyle/3d9" qsCatId="3D" csTypeId="urn:microsoft.com/office/officeart/2005/8/colors/accent1_2" csCatId="accent1" phldr="1"/>
      <dgm:spPr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ru-RU"/>
        </a:p>
      </dgm:t>
    </dgm:pt>
    <dgm:pt modelId="{0872EDE7-8D11-4156-BC87-072E3762D624}">
      <dgm:prSet phldrT="[Текст]" phldr="1" custT="1"/>
      <dgm:spPr/>
      <dgm:t>
        <a:bodyPr/>
        <a:lstStyle/>
        <a:p>
          <a:endParaRPr lang="ru-RU" sz="100" b="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/>
          </a:endParaRPr>
        </a:p>
      </dgm:t>
    </dgm:pt>
    <dgm:pt modelId="{10B015EE-C173-4EB8-897D-5F7C1A255CE6}" type="parTrans" cxnId="{EA8102F4-5A74-4EF3-95D6-62AAB0FC269E}">
      <dgm:prSet/>
      <dgm:spPr/>
      <dgm:t>
        <a:bodyPr/>
        <a:lstStyle/>
        <a:p>
          <a:endParaRPr lang="ru-RU"/>
        </a:p>
      </dgm:t>
    </dgm:pt>
    <dgm:pt modelId="{E0EA4277-3289-4577-A39F-C7E5FF593DA0}" type="sibTrans" cxnId="{EA8102F4-5A74-4EF3-95D6-62AAB0FC269E}">
      <dgm:prSet/>
      <dgm:spPr>
        <a:gradFill rotWithShape="0">
          <a:gsLst>
            <a:gs pos="0">
              <a:schemeClr val="accent6">
                <a:lumMod val="58000"/>
                <a:lumOff val="42000"/>
                <a:alpha val="81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effectLst>
          <a:outerShdw blurRad="50800" dist="76200" sx="97000" sy="97000" algn="bl" rotWithShape="0">
            <a:prstClr val="black">
              <a:alpha val="19000"/>
            </a:prstClr>
          </a:outerShdw>
        </a:effectLst>
        <a:sp3d extrusionH="152250" prstMaterial="matte">
          <a:bevelT w="165100" prst="coolSlant"/>
        </a:sp3d>
      </dgm:spPr>
      <dgm:t>
        <a:bodyPr/>
        <a:lstStyle/>
        <a:p>
          <a:endParaRPr lang="ru-RU"/>
        </a:p>
      </dgm:t>
    </dgm:pt>
    <dgm:pt modelId="{E8CE35A9-1B0E-4F49-B6D7-916B54A97774}">
      <dgm:prSet phldrT="[Текст]" phldr="1"/>
      <dgm:spPr/>
      <dgm:t>
        <a:bodyPr/>
        <a:lstStyle/>
        <a:p>
          <a:endParaRPr lang="ru-RU" dirty="0">
            <a:solidFill>
              <a:schemeClr val="bg1"/>
            </a:solidFill>
          </a:endParaRPr>
        </a:p>
      </dgm:t>
    </dgm:pt>
    <dgm:pt modelId="{B5DFCE9E-3B17-4526-B4D8-37939C89B6B9}" type="parTrans" cxnId="{D9D9A1D1-281C-46D9-8A39-23B637AC570E}">
      <dgm:prSet/>
      <dgm:spPr/>
      <dgm:t>
        <a:bodyPr/>
        <a:lstStyle/>
        <a:p>
          <a:endParaRPr lang="ru-RU"/>
        </a:p>
      </dgm:t>
    </dgm:pt>
    <dgm:pt modelId="{B9378B1B-4E0E-4D1E-88D2-6261590B19BF}" type="sibTrans" cxnId="{D9D9A1D1-281C-46D9-8A39-23B637AC570E}">
      <dgm:prSet/>
      <dgm:spPr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</a:gradFill>
        <a:effectLst>
          <a:outerShdw blurRad="50800" dist="76200" sx="97000" sy="97000" algn="tl" rotWithShape="0">
            <a:prstClr val="black">
              <a:alpha val="19000"/>
            </a:prstClr>
          </a:outerShdw>
        </a:effectLst>
      </dgm:spPr>
      <dgm:t>
        <a:bodyPr/>
        <a:lstStyle/>
        <a:p>
          <a:endParaRPr lang="ru-RU"/>
        </a:p>
      </dgm:t>
    </dgm:pt>
    <dgm:pt modelId="{D506015C-7D68-4574-B4B8-45A368A2F68B}" type="pres">
      <dgm:prSet presAssocID="{E67CA59C-86CE-4FA3-8085-32065059B82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574727-A1AA-489A-B8CD-993C207907EF}" type="pres">
      <dgm:prSet presAssocID="{0872EDE7-8D11-4156-BC87-072E3762D624}" presName="dummy" presStyleCnt="0"/>
      <dgm:spPr/>
      <dgm:t>
        <a:bodyPr/>
        <a:lstStyle/>
        <a:p>
          <a:endParaRPr lang="ru-RU"/>
        </a:p>
      </dgm:t>
    </dgm:pt>
    <dgm:pt modelId="{A1496427-E0B6-4854-9F4F-6BD715B7D5A4}" type="pres">
      <dgm:prSet presAssocID="{0872EDE7-8D11-4156-BC87-072E3762D624}" presName="node" presStyleLbl="revTx" presStyleIdx="0" presStyleCnt="2" custFlipVert="1" custScaleX="19656" custScaleY="8995" custRadScaleRad="145153" custRadScaleInc="-739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55F8D-3BBD-4BE4-95D3-0117D2702D13}" type="pres">
      <dgm:prSet presAssocID="{E0EA4277-3289-4577-A39F-C7E5FF593DA0}" presName="sibTrans" presStyleLbl="node1" presStyleIdx="0" presStyleCnt="2" custScaleX="97858" custScaleY="99510" custLinFactNeighborX="-13577" custLinFactNeighborY="8910"/>
      <dgm:spPr/>
      <dgm:t>
        <a:bodyPr/>
        <a:lstStyle/>
        <a:p>
          <a:endParaRPr lang="ru-RU"/>
        </a:p>
      </dgm:t>
    </dgm:pt>
    <dgm:pt modelId="{0943B733-45B8-40C2-A93C-9E073B2C1820}" type="pres">
      <dgm:prSet presAssocID="{E8CE35A9-1B0E-4F49-B6D7-916B54A97774}" presName="dummy" presStyleCnt="0"/>
      <dgm:spPr/>
      <dgm:t>
        <a:bodyPr/>
        <a:lstStyle/>
        <a:p>
          <a:endParaRPr lang="ru-RU"/>
        </a:p>
      </dgm:t>
    </dgm:pt>
    <dgm:pt modelId="{EA6492CF-211D-49C7-B160-FD4106BE5399}" type="pres">
      <dgm:prSet presAssocID="{E8CE35A9-1B0E-4F49-B6D7-916B54A97774}" presName="node" presStyleLbl="revTx" presStyleIdx="1" presStyleCnt="2" custScaleX="21456" custScaleY="3067" custRadScaleRad="96078" custRadScaleInc="-50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62887-09BB-4425-A7F4-6F909E188FE7}" type="pres">
      <dgm:prSet presAssocID="{B9378B1B-4E0E-4D1E-88D2-6261590B19BF}" presName="sibTrans" presStyleLbl="node1" presStyleIdx="1" presStyleCnt="2" custLinFactNeighborX="-14454" custLinFactNeighborY="7668"/>
      <dgm:spPr/>
      <dgm:t>
        <a:bodyPr/>
        <a:lstStyle/>
        <a:p>
          <a:endParaRPr lang="ru-RU"/>
        </a:p>
      </dgm:t>
    </dgm:pt>
  </dgm:ptLst>
  <dgm:cxnLst>
    <dgm:cxn modelId="{228AA022-9F36-440D-B799-945D99EA9591}" type="presOf" srcId="{B9378B1B-4E0E-4D1E-88D2-6261590B19BF}" destId="{76162887-09BB-4425-A7F4-6F909E188FE7}" srcOrd="0" destOrd="0" presId="urn:microsoft.com/office/officeart/2005/8/layout/cycle1"/>
    <dgm:cxn modelId="{D9D9A1D1-281C-46D9-8A39-23B637AC570E}" srcId="{E67CA59C-86CE-4FA3-8085-32065059B82D}" destId="{E8CE35A9-1B0E-4F49-B6D7-916B54A97774}" srcOrd="1" destOrd="0" parTransId="{B5DFCE9E-3B17-4526-B4D8-37939C89B6B9}" sibTransId="{B9378B1B-4E0E-4D1E-88D2-6261590B19BF}"/>
    <dgm:cxn modelId="{51E6C53C-6409-4E5A-BA93-AFF55E5330AA}" type="presOf" srcId="{E67CA59C-86CE-4FA3-8085-32065059B82D}" destId="{D506015C-7D68-4574-B4B8-45A368A2F68B}" srcOrd="0" destOrd="0" presId="urn:microsoft.com/office/officeart/2005/8/layout/cycle1"/>
    <dgm:cxn modelId="{9DAFBC72-3936-4EDC-832A-C27F77720BE7}" type="presOf" srcId="{0872EDE7-8D11-4156-BC87-072E3762D624}" destId="{A1496427-E0B6-4854-9F4F-6BD715B7D5A4}" srcOrd="0" destOrd="0" presId="urn:microsoft.com/office/officeart/2005/8/layout/cycle1"/>
    <dgm:cxn modelId="{4365F5A3-0078-4E09-B262-114EF95E6DF1}" type="presOf" srcId="{E0EA4277-3289-4577-A39F-C7E5FF593DA0}" destId="{D2255F8D-3BBD-4BE4-95D3-0117D2702D13}" srcOrd="0" destOrd="0" presId="urn:microsoft.com/office/officeart/2005/8/layout/cycle1"/>
    <dgm:cxn modelId="{613B6339-0E6C-4FED-A156-4C08F9622FAD}" type="presOf" srcId="{E8CE35A9-1B0E-4F49-B6D7-916B54A97774}" destId="{EA6492CF-211D-49C7-B160-FD4106BE5399}" srcOrd="0" destOrd="0" presId="urn:microsoft.com/office/officeart/2005/8/layout/cycle1"/>
    <dgm:cxn modelId="{EA8102F4-5A74-4EF3-95D6-62AAB0FC269E}" srcId="{E67CA59C-86CE-4FA3-8085-32065059B82D}" destId="{0872EDE7-8D11-4156-BC87-072E3762D624}" srcOrd="0" destOrd="0" parTransId="{10B015EE-C173-4EB8-897D-5F7C1A255CE6}" sibTransId="{E0EA4277-3289-4577-A39F-C7E5FF593DA0}"/>
    <dgm:cxn modelId="{F4FD4592-0763-46A3-9130-70CA98DD2245}" type="presParOf" srcId="{D506015C-7D68-4574-B4B8-45A368A2F68B}" destId="{EB574727-A1AA-489A-B8CD-993C207907EF}" srcOrd="0" destOrd="0" presId="urn:microsoft.com/office/officeart/2005/8/layout/cycle1"/>
    <dgm:cxn modelId="{55735C7E-AC93-43A6-9389-79D6D4AA930B}" type="presParOf" srcId="{D506015C-7D68-4574-B4B8-45A368A2F68B}" destId="{A1496427-E0B6-4854-9F4F-6BD715B7D5A4}" srcOrd="1" destOrd="0" presId="urn:microsoft.com/office/officeart/2005/8/layout/cycle1"/>
    <dgm:cxn modelId="{FB37BB4E-F609-4992-92FD-1F2E49BB221E}" type="presParOf" srcId="{D506015C-7D68-4574-B4B8-45A368A2F68B}" destId="{D2255F8D-3BBD-4BE4-95D3-0117D2702D13}" srcOrd="2" destOrd="0" presId="urn:microsoft.com/office/officeart/2005/8/layout/cycle1"/>
    <dgm:cxn modelId="{96D1E75E-21AB-40BD-9AD5-A1D62B30AECE}" type="presParOf" srcId="{D506015C-7D68-4574-B4B8-45A368A2F68B}" destId="{0943B733-45B8-40C2-A93C-9E073B2C1820}" srcOrd="3" destOrd="0" presId="urn:microsoft.com/office/officeart/2005/8/layout/cycle1"/>
    <dgm:cxn modelId="{5BCA2526-64DE-4D8A-BF23-E8F78FFB1939}" type="presParOf" srcId="{D506015C-7D68-4574-B4B8-45A368A2F68B}" destId="{EA6492CF-211D-49C7-B160-FD4106BE5399}" srcOrd="4" destOrd="0" presId="urn:microsoft.com/office/officeart/2005/8/layout/cycle1"/>
    <dgm:cxn modelId="{A1443D9E-11F2-4DA8-A1E2-E2C8C8FB4FCC}" type="presParOf" srcId="{D506015C-7D68-4574-B4B8-45A368A2F68B}" destId="{76162887-09BB-4425-A7F4-6F909E188FE7}" srcOrd="5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2FC6FE8-0679-49AF-A91A-2332A00CDD69}" type="doc">
      <dgm:prSet loTypeId="urn:microsoft.com/office/officeart/2005/8/layout/target3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4CFEF65-0751-4ED3-B448-C4A54DBEBADE}">
      <dgm:prSet phldrT="[Текст]"/>
      <dgm:spPr/>
      <dgm:t>
        <a:bodyPr/>
        <a:lstStyle/>
        <a:p>
          <a:r>
            <a:rPr lang="ru-RU" dirty="0" smtClean="0"/>
            <a:t>                  </a:t>
          </a:r>
          <a:endParaRPr lang="ru-RU" dirty="0"/>
        </a:p>
      </dgm:t>
    </dgm:pt>
    <dgm:pt modelId="{25CADB13-D1B6-4C08-A480-695B99215857}" type="sibTrans" cxnId="{F1103648-C00A-41A3-9FB3-4705BDA58D35}">
      <dgm:prSet/>
      <dgm:spPr/>
      <dgm:t>
        <a:bodyPr/>
        <a:lstStyle/>
        <a:p>
          <a:endParaRPr lang="ru-RU"/>
        </a:p>
      </dgm:t>
    </dgm:pt>
    <dgm:pt modelId="{2E4F68B5-2DD0-4D3D-B8B7-254DF51358AF}" type="parTrans" cxnId="{F1103648-C00A-41A3-9FB3-4705BDA58D35}">
      <dgm:prSet/>
      <dgm:spPr/>
      <dgm:t>
        <a:bodyPr/>
        <a:lstStyle/>
        <a:p>
          <a:endParaRPr lang="ru-RU"/>
        </a:p>
      </dgm:t>
    </dgm:pt>
    <dgm:pt modelId="{1C33C749-E787-4FEE-B0EC-B4A0EAD8D5C2}" type="pres">
      <dgm:prSet presAssocID="{52FC6FE8-0679-49AF-A91A-2332A00CDD6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456FC5-D155-4FFB-B40A-E0B50788B159}" type="pres">
      <dgm:prSet presAssocID="{C4CFEF65-0751-4ED3-B448-C4A54DBEBADE}" presName="circle1" presStyleLbl="node1" presStyleIdx="0" presStyleCnt="1" custScaleY="108178" custLinFactNeighborX="670" custLinFactNeighborY="-473"/>
      <dgm:spPr/>
      <dgm:t>
        <a:bodyPr/>
        <a:lstStyle/>
        <a:p>
          <a:endParaRPr lang="ru-RU"/>
        </a:p>
      </dgm:t>
    </dgm:pt>
    <dgm:pt modelId="{9096A6B6-E0FD-4CC2-8203-C359FA0A6C3D}" type="pres">
      <dgm:prSet presAssocID="{C4CFEF65-0751-4ED3-B448-C4A54DBEBADE}" presName="space" presStyleCnt="0"/>
      <dgm:spPr/>
    </dgm:pt>
    <dgm:pt modelId="{4FE87377-D889-4D8F-888A-D30838E4C24D}" type="pres">
      <dgm:prSet presAssocID="{C4CFEF65-0751-4ED3-B448-C4A54DBEBADE}" presName="rect1" presStyleLbl="alignAcc1" presStyleIdx="0" presStyleCnt="1" custScaleY="107877" custLinFactNeighborX="-116" custLinFactNeighborY="-707"/>
      <dgm:spPr/>
      <dgm:t>
        <a:bodyPr/>
        <a:lstStyle/>
        <a:p>
          <a:endParaRPr lang="ru-RU"/>
        </a:p>
      </dgm:t>
    </dgm:pt>
    <dgm:pt modelId="{7D7F1AD6-CB92-4EF4-A310-6C6A608F6E51}" type="pres">
      <dgm:prSet presAssocID="{C4CFEF65-0751-4ED3-B448-C4A54DBEBAD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E1252A-5B27-447A-8879-51FD82B6D330}" type="presOf" srcId="{C4CFEF65-0751-4ED3-B448-C4A54DBEBADE}" destId="{4FE87377-D889-4D8F-888A-D30838E4C24D}" srcOrd="0" destOrd="0" presId="urn:microsoft.com/office/officeart/2005/8/layout/target3"/>
    <dgm:cxn modelId="{F1103648-C00A-41A3-9FB3-4705BDA58D35}" srcId="{52FC6FE8-0679-49AF-A91A-2332A00CDD69}" destId="{C4CFEF65-0751-4ED3-B448-C4A54DBEBADE}" srcOrd="0" destOrd="0" parTransId="{2E4F68B5-2DD0-4D3D-B8B7-254DF51358AF}" sibTransId="{25CADB13-D1B6-4C08-A480-695B99215857}"/>
    <dgm:cxn modelId="{9028606C-ED67-4F6B-9E56-4103933DDDDE}" type="presOf" srcId="{52FC6FE8-0679-49AF-A91A-2332A00CDD69}" destId="{1C33C749-E787-4FEE-B0EC-B4A0EAD8D5C2}" srcOrd="0" destOrd="0" presId="urn:microsoft.com/office/officeart/2005/8/layout/target3"/>
    <dgm:cxn modelId="{039D78B2-5BEA-405D-B50F-B5B85575C5E2}" type="presOf" srcId="{C4CFEF65-0751-4ED3-B448-C4A54DBEBADE}" destId="{7D7F1AD6-CB92-4EF4-A310-6C6A608F6E51}" srcOrd="1" destOrd="0" presId="urn:microsoft.com/office/officeart/2005/8/layout/target3"/>
    <dgm:cxn modelId="{F15FD3A2-5F27-4250-B294-9334DAC260B2}" type="presParOf" srcId="{1C33C749-E787-4FEE-B0EC-B4A0EAD8D5C2}" destId="{CA456FC5-D155-4FFB-B40A-E0B50788B159}" srcOrd="0" destOrd="0" presId="urn:microsoft.com/office/officeart/2005/8/layout/target3"/>
    <dgm:cxn modelId="{AB7FA889-B604-483B-8DFB-AA089836779A}" type="presParOf" srcId="{1C33C749-E787-4FEE-B0EC-B4A0EAD8D5C2}" destId="{9096A6B6-E0FD-4CC2-8203-C359FA0A6C3D}" srcOrd="1" destOrd="0" presId="urn:microsoft.com/office/officeart/2005/8/layout/target3"/>
    <dgm:cxn modelId="{2417B4F9-9A4A-4E80-AACF-7C6C6D689968}" type="presParOf" srcId="{1C33C749-E787-4FEE-B0EC-B4A0EAD8D5C2}" destId="{4FE87377-D889-4D8F-888A-D30838E4C24D}" srcOrd="2" destOrd="0" presId="urn:microsoft.com/office/officeart/2005/8/layout/target3"/>
    <dgm:cxn modelId="{FE1D4209-E07E-4B59-8F9E-C80825859A62}" type="presParOf" srcId="{1C33C749-E787-4FEE-B0EC-B4A0EAD8D5C2}" destId="{7D7F1AD6-CB92-4EF4-A310-6C6A608F6E51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96427-E0B6-4854-9F4F-6BD715B7D5A4}">
      <dsp:nvSpPr>
        <dsp:cNvPr id="0" name=""/>
        <dsp:cNvSpPr/>
      </dsp:nvSpPr>
      <dsp:spPr>
        <a:xfrm flipV="1">
          <a:off x="3918019" y="263782"/>
          <a:ext cx="337440" cy="154420"/>
        </a:xfrm>
        <a:prstGeom prst="rect">
          <a:avLst/>
        </a:prstGeom>
        <a:noFill/>
        <a:ln>
          <a:noFill/>
        </a:ln>
        <a:effectLst/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" tIns="1270" rIns="1270" bIns="1270" numCol="1" spcCol="1270" anchor="ctr" anchorCtr="0">
          <a:noAutofit/>
          <a:sp3d extrusionH="28000" prstMaterial="matte"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b="0" kern="120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/>
          </a:endParaRPr>
        </a:p>
      </dsp:txBody>
      <dsp:txXfrm rot="10800000">
        <a:off x="3918019" y="263782"/>
        <a:ext cx="337440" cy="154420"/>
      </dsp:txXfrm>
    </dsp:sp>
    <dsp:sp modelId="{D2255F8D-3BBD-4BE4-95D3-0117D2702D13}">
      <dsp:nvSpPr>
        <dsp:cNvPr id="0" name=""/>
        <dsp:cNvSpPr/>
      </dsp:nvSpPr>
      <dsp:spPr>
        <a:xfrm>
          <a:off x="355291" y="-262695"/>
          <a:ext cx="4009886" cy="4077579"/>
        </a:xfrm>
        <a:prstGeom prst="circularArrow">
          <a:avLst>
            <a:gd name="adj1" fmla="val 8170"/>
            <a:gd name="adj2" fmla="val 569410"/>
            <a:gd name="adj3" fmla="val 7975749"/>
            <a:gd name="adj4" fmla="val 19345160"/>
            <a:gd name="adj5" fmla="val 9531"/>
          </a:avLst>
        </a:prstGeom>
        <a:gradFill rotWithShape="0">
          <a:gsLst>
            <a:gs pos="0">
              <a:schemeClr val="accent6">
                <a:lumMod val="58000"/>
                <a:lumOff val="42000"/>
                <a:alpha val="81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50800" dist="76200" sx="97000" sy="97000" algn="bl" rotWithShape="0">
            <a:prstClr val="black">
              <a:alpha val="19000"/>
            </a:prstClr>
          </a:outerShdw>
        </a:effectLst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6492CF-211D-49C7-B160-FD4106BE5399}">
      <dsp:nvSpPr>
        <dsp:cNvPr id="0" name=""/>
        <dsp:cNvSpPr/>
      </dsp:nvSpPr>
      <dsp:spPr>
        <a:xfrm>
          <a:off x="1285742" y="2422265"/>
          <a:ext cx="368342" cy="52652"/>
        </a:xfrm>
        <a:prstGeom prst="rect">
          <a:avLst/>
        </a:prstGeom>
        <a:noFill/>
        <a:ln>
          <a:noFill/>
        </a:ln>
        <a:effectLst/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bg1"/>
            </a:solidFill>
          </a:endParaRPr>
        </a:p>
      </dsp:txBody>
      <dsp:txXfrm>
        <a:off x="1285742" y="2422265"/>
        <a:ext cx="368342" cy="52652"/>
      </dsp:txXfrm>
    </dsp:sp>
    <dsp:sp modelId="{76162887-09BB-4425-A7F4-6F909E188FE7}">
      <dsp:nvSpPr>
        <dsp:cNvPr id="0" name=""/>
        <dsp:cNvSpPr/>
      </dsp:nvSpPr>
      <dsp:spPr>
        <a:xfrm>
          <a:off x="180162" y="-420624"/>
          <a:ext cx="4067924" cy="4067924"/>
        </a:xfrm>
        <a:prstGeom prst="circularArrow">
          <a:avLst>
            <a:gd name="adj1" fmla="val 8229"/>
            <a:gd name="adj2" fmla="val 574487"/>
            <a:gd name="adj3" fmla="val 18612203"/>
            <a:gd name="adj4" fmla="val 8386690"/>
            <a:gd name="adj5" fmla="val 9601"/>
          </a:avLst>
        </a:prstGeom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50800" dist="76200" sx="97000" sy="97000" algn="tl" rotWithShape="0">
            <a:prstClr val="black">
              <a:alpha val="19000"/>
            </a:prstClr>
          </a:outerShdw>
        </a:effectLst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496427-E0B6-4854-9F4F-6BD715B7D5A4}">
      <dsp:nvSpPr>
        <dsp:cNvPr id="0" name=""/>
        <dsp:cNvSpPr/>
      </dsp:nvSpPr>
      <dsp:spPr>
        <a:xfrm flipV="1">
          <a:off x="4094957" y="266489"/>
          <a:ext cx="340716" cy="155918"/>
        </a:xfrm>
        <a:prstGeom prst="rect">
          <a:avLst/>
        </a:prstGeom>
        <a:noFill/>
        <a:ln>
          <a:noFill/>
        </a:ln>
        <a:effectLst/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" tIns="1270" rIns="1270" bIns="1270" numCol="1" spcCol="1270" anchor="ctr" anchorCtr="0">
          <a:noAutofit/>
          <a:sp3d extrusionH="28000" prstMaterial="matte"/>
        </a:bodyPr>
        <a:lstStyle/>
        <a:p>
          <a:pPr lvl="0" algn="ctr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b="0" kern="1200" cap="none" spc="0" dirty="0">
            <a:ln w="18415" cmpd="sng">
              <a:solidFill>
                <a:schemeClr val="bg1"/>
              </a:solidFill>
              <a:prstDash val="solid"/>
            </a:ln>
            <a:solidFill>
              <a:schemeClr val="bg1"/>
            </a:solidFill>
            <a:effectLst/>
          </a:endParaRPr>
        </a:p>
      </dsp:txBody>
      <dsp:txXfrm rot="10800000">
        <a:off x="4094957" y="266489"/>
        <a:ext cx="340716" cy="155918"/>
      </dsp:txXfrm>
    </dsp:sp>
    <dsp:sp modelId="{D2255F8D-3BBD-4BE4-95D3-0117D2702D13}">
      <dsp:nvSpPr>
        <dsp:cNvPr id="0" name=""/>
        <dsp:cNvSpPr/>
      </dsp:nvSpPr>
      <dsp:spPr>
        <a:xfrm>
          <a:off x="405032" y="-228928"/>
          <a:ext cx="4046151" cy="4114456"/>
        </a:xfrm>
        <a:prstGeom prst="circularArrow">
          <a:avLst>
            <a:gd name="adj1" fmla="val 8175"/>
            <a:gd name="adj2" fmla="val 569866"/>
            <a:gd name="adj3" fmla="val 7975353"/>
            <a:gd name="adj4" fmla="val 19345218"/>
            <a:gd name="adj5" fmla="val 9537"/>
          </a:avLst>
        </a:prstGeom>
        <a:gradFill rotWithShape="0">
          <a:gsLst>
            <a:gs pos="0">
              <a:schemeClr val="accent6">
                <a:lumMod val="58000"/>
                <a:lumOff val="42000"/>
                <a:alpha val="81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50800" dist="76200" sx="97000" sy="97000" algn="bl" rotWithShape="0">
            <a:prstClr val="black">
              <a:alpha val="19000"/>
            </a:prstClr>
          </a:outerShdw>
        </a:effectLst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A6492CF-211D-49C7-B160-FD4106BE5399}">
      <dsp:nvSpPr>
        <dsp:cNvPr id="0" name=""/>
        <dsp:cNvSpPr/>
      </dsp:nvSpPr>
      <dsp:spPr>
        <a:xfrm>
          <a:off x="1439242" y="2444221"/>
          <a:ext cx="371917" cy="53163"/>
        </a:xfrm>
        <a:prstGeom prst="rect">
          <a:avLst/>
        </a:prstGeom>
        <a:noFill/>
        <a:ln>
          <a:noFill/>
        </a:ln>
        <a:effectLst/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50" tIns="6350" rIns="6350" bIns="6350" numCol="1" spcCol="1270" anchor="ctr" anchorCtr="0">
          <a:noAutofit/>
          <a:sp3d extrusionH="28000" prstMaterial="matte"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>
            <a:solidFill>
              <a:schemeClr val="bg1"/>
            </a:solidFill>
          </a:endParaRPr>
        </a:p>
      </dsp:txBody>
      <dsp:txXfrm>
        <a:off x="1439242" y="2444221"/>
        <a:ext cx="371917" cy="53163"/>
      </dsp:txXfrm>
    </dsp:sp>
    <dsp:sp modelId="{76162887-09BB-4425-A7F4-6F909E188FE7}">
      <dsp:nvSpPr>
        <dsp:cNvPr id="0" name=""/>
        <dsp:cNvSpPr/>
      </dsp:nvSpPr>
      <dsp:spPr>
        <a:xfrm>
          <a:off x="251743" y="-382243"/>
          <a:ext cx="4104693" cy="4104693"/>
        </a:xfrm>
        <a:prstGeom prst="circularArrow">
          <a:avLst>
            <a:gd name="adj1" fmla="val 8235"/>
            <a:gd name="adj2" fmla="val 574951"/>
            <a:gd name="adj3" fmla="val 18611670"/>
            <a:gd name="adj4" fmla="val 8386621"/>
            <a:gd name="adj5" fmla="val 9607"/>
          </a:avLst>
        </a:prstGeom>
        <a:gradFill rotWithShape="0"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5">
                <a:lumMod val="20000"/>
                <a:lumOff val="80000"/>
              </a:schemeClr>
            </a:gs>
          </a:gsLst>
          <a:lin ang="16200000" scaled="1"/>
        </a:gradFill>
        <a:ln>
          <a:noFill/>
        </a:ln>
        <a:effectLst>
          <a:outerShdw blurRad="50800" dist="76200" sx="97000" sy="97000" algn="tl" rotWithShape="0">
            <a:prstClr val="black">
              <a:alpha val="19000"/>
            </a:prstClr>
          </a:outerShdw>
        </a:effectLst>
        <a:scene3d>
          <a:camera prst="perspectiveRelaxed" fov="3600000">
            <a:rot lat="21594000" lon="21594000" rev="240000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56FC5-D155-4FFB-B40A-E0B50788B159}">
      <dsp:nvSpPr>
        <dsp:cNvPr id="0" name=""/>
        <dsp:cNvSpPr/>
      </dsp:nvSpPr>
      <dsp:spPr>
        <a:xfrm>
          <a:off x="36253" y="288040"/>
          <a:ext cx="5410944" cy="5853451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E87377-D889-4D8F-888A-D30838E4C24D}">
      <dsp:nvSpPr>
        <dsp:cNvPr id="0" name=""/>
        <dsp:cNvSpPr/>
      </dsp:nvSpPr>
      <dsp:spPr>
        <a:xfrm>
          <a:off x="2698149" y="283522"/>
          <a:ext cx="6312767" cy="583716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                  </a:t>
          </a:r>
          <a:endParaRPr lang="ru-RU" sz="6500" kern="1200" dirty="0"/>
        </a:p>
      </dsp:txBody>
      <dsp:txXfrm>
        <a:off x="2698149" y="283522"/>
        <a:ext cx="6312767" cy="58371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46351" cy="496174"/>
          </a:xfrm>
          <a:prstGeom prst="rect">
            <a:avLst/>
          </a:prstGeom>
        </p:spPr>
        <p:txBody>
          <a:bodyPr vert="horz" lIns="91417" tIns="45710" rIns="91417" bIns="4571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31" y="0"/>
            <a:ext cx="2946351" cy="496174"/>
          </a:xfrm>
          <a:prstGeom prst="rect">
            <a:avLst/>
          </a:prstGeom>
        </p:spPr>
        <p:txBody>
          <a:bodyPr vert="horz" lIns="91417" tIns="45710" rIns="91417" bIns="45710" rtlCol="0"/>
          <a:lstStyle>
            <a:lvl1pPr algn="r">
              <a:defRPr sz="1200"/>
            </a:lvl1pPr>
          </a:lstStyle>
          <a:p>
            <a:fld id="{B0C0F044-D236-4B50-B931-1162A8A4CFD7}" type="datetimeFigureOut">
              <a:rPr lang="ru-RU" smtClean="0"/>
              <a:t>28.04.2022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7" tIns="45710" rIns="91417" bIns="4571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31" y="4716030"/>
            <a:ext cx="5437821" cy="4467146"/>
          </a:xfrm>
          <a:prstGeom prst="rect">
            <a:avLst/>
          </a:prstGeom>
        </p:spPr>
        <p:txBody>
          <a:bodyPr vert="horz" lIns="91417" tIns="45710" rIns="91417" bIns="457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30468"/>
            <a:ext cx="2946351" cy="496172"/>
          </a:xfrm>
          <a:prstGeom prst="rect">
            <a:avLst/>
          </a:prstGeom>
        </p:spPr>
        <p:txBody>
          <a:bodyPr vert="horz" lIns="91417" tIns="45710" rIns="91417" bIns="4571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31" y="9430468"/>
            <a:ext cx="2946351" cy="496172"/>
          </a:xfrm>
          <a:prstGeom prst="rect">
            <a:avLst/>
          </a:prstGeom>
        </p:spPr>
        <p:txBody>
          <a:bodyPr vert="horz" lIns="91417" tIns="45710" rIns="91417" bIns="45710" rtlCol="0" anchor="b"/>
          <a:lstStyle>
            <a:lvl1pPr algn="r">
              <a:defRPr sz="1200"/>
            </a:lvl1pPr>
          </a:lstStyle>
          <a:p>
            <a:fld id="{0790B708-80E8-49EE-808E-CDF30EB71F4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946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8333A32-8DF3-4362-834B-F265C42C8088}" type="slidenum">
              <a:rPr lang="ru-RU" altLang="ru-RU" smtClean="0"/>
              <a:pPr eaLnBrk="1" hangingPunct="1"/>
              <a:t>6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8333A32-8DF3-4362-834B-F265C42C8088}" type="slidenum">
              <a:rPr lang="ru-RU" altLang="ru-RU" smtClean="0"/>
              <a:pPr eaLnBrk="1" hangingPunct="1"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90B708-80E8-49EE-808E-CDF30EB71F48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4832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BE33-BD71-4673-A656-1B15725991A1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7135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94A73-EFFC-4527-93B3-444C80109C30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466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B25EC-DEC9-424C-A14D-4E2BBD25ACE5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490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D280F-EE54-4956-8C51-02797740C6E4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94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BA627-90B3-4124-8F1D-42D205806794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97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7FE38-4662-4D9E-BCFF-E17434511C55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70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CA958-56BA-4816-9F9C-44E6DDE745B5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28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1E4EC-4B5F-4256-9FA4-530421091874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615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15DD1-8942-4F09-8C75-BC8B5EBC9C6E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99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E2143-C9F3-4D2C-8FC7-43C794A4693C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753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D9DBA-CA8B-427D-A5DC-1461CA082D9F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316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gradFill flip="none" rotWithShape="1">
          <a:gsLst>
            <a:gs pos="100000">
              <a:schemeClr val="bg1"/>
            </a:gs>
            <a:gs pos="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621DD-5723-412B-A72C-31B7A9FF3565}" type="datetime1">
              <a:rPr lang="ru-RU" smtClean="0"/>
              <a:t>28.04.2022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8A665-F3F0-4ACE-A51C-B66327AB7C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20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microsoft.com/office/2007/relationships/diagramDrawing" Target="../diagrams/drawing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QuickStyle" Target="../diagrams/quickStyle2.xml"/><Relationship Id="rId5" Type="http://schemas.openxmlformats.org/officeDocument/2006/relationships/diagramQuickStyle" Target="../diagrams/quickStyle1.xml"/><Relationship Id="rId10" Type="http://schemas.openxmlformats.org/officeDocument/2006/relationships/diagramLayout" Target="../diagrams/layout2.xml"/><Relationship Id="rId4" Type="http://schemas.openxmlformats.org/officeDocument/2006/relationships/diagramLayout" Target="../diagrams/layout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2996952"/>
            <a:ext cx="8984066" cy="3528392"/>
          </a:xfrm>
          <a:prstGeom prst="rect">
            <a:avLst/>
          </a:prstGeom>
          <a:gradFill flip="none" rotWithShape="1">
            <a:gsLst>
              <a:gs pos="100000">
                <a:schemeClr val="bg2"/>
              </a:gs>
              <a:gs pos="0">
                <a:schemeClr val="bg1"/>
              </a:gs>
            </a:gsLst>
            <a:lin ang="12600000" scaled="0"/>
            <a:tileRect/>
          </a:gradFill>
          <a:ln w="34925">
            <a:noFill/>
          </a:ln>
          <a:effectLst>
            <a:glow>
              <a:schemeClr val="accent4">
                <a:lumMod val="60000"/>
                <a:lumOff val="40000"/>
                <a:alpha val="66000"/>
              </a:schemeClr>
            </a:glow>
            <a:softEdge rad="0"/>
          </a:effectLst>
          <a:scene3d>
            <a:camera prst="perspectiveAbove">
              <a:rot lat="21594000" lon="0" rev="0"/>
            </a:camera>
            <a:lightRig rig="flat" dir="t"/>
          </a:scene3d>
          <a:sp3d z="-57150" extrusionH="38100" contourW="12700" prstMaterial="clear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402" y="3299645"/>
            <a:ext cx="8815598" cy="35394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утвержденной тарифной сметы, об исполнении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инвестиционной программы,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соблюдении показателей качества и надежности регулируемых услуг и достижении показателей эффективности деятельности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АО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«АРЭК» за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n w="10541" cmpd="sng">
                <a:solidFill>
                  <a:srgbClr val="163574"/>
                </a:solidFill>
                <a:prstDash val="solid"/>
              </a:ln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45" b="97932" l="10000" r="90000">
                        <a14:foregroundMark x1="46613" y1="22871" x2="46613" y2="22871"/>
                        <a14:foregroundMark x1="39274" y1="37105" x2="39274" y2="37105"/>
                        <a14:foregroundMark x1="58548" y1="37591" x2="58548" y2="37591"/>
                        <a14:foregroundMark x1="51048" y1="58029" x2="51048" y2="58029"/>
                        <a14:foregroundMark x1="30081" y1="59367" x2="30081" y2="59367"/>
                        <a14:foregroundMark x1="65242" y1="61192" x2="65242" y2="61192"/>
                        <a14:foregroundMark x1="67016" y1="52798" x2="67016" y2="52798"/>
                        <a14:foregroundMark x1="48871" y1="50730" x2="48871" y2="50730"/>
                        <a14:foregroundMark x1="37097" y1="42336" x2="37097" y2="42336"/>
                        <a14:foregroundMark x1="45081" y1="37470" x2="45081" y2="37470"/>
                        <a14:foregroundMark x1="58226" y1="43309" x2="58226" y2="43309"/>
                        <a14:foregroundMark x1="41048" y1="68735" x2="41048" y2="68735"/>
                        <a14:foregroundMark x1="29516" y1="48297" x2="29516" y2="48297"/>
                        <a14:foregroundMark x1="30323" y1="44891" x2="30323" y2="44891"/>
                        <a14:foregroundMark x1="66613" y1="44891" x2="66613" y2="44891"/>
                        <a14:foregroundMark x1="31210" y1="44526" x2="31210" y2="44526"/>
                        <a14:foregroundMark x1="60323" y1="44891" x2="60323" y2="44891"/>
                        <a14:backgroundMark x1="46129" y1="56083" x2="46129" y2="56083"/>
                        <a14:backgroundMark x1="44597" y1="63504" x2="44597" y2="63504"/>
                        <a14:backgroundMark x1="48871" y1="65937" x2="48871" y2="65937"/>
                        <a14:backgroundMark x1="49597" y1="44647" x2="49597" y2="44647"/>
                        <a14:backgroundMark x1="33710" y1="60827" x2="33710" y2="60827"/>
                        <a14:backgroundMark x1="22258" y1="39903" x2="22258" y2="39903"/>
                        <a14:backgroundMark x1="21935" y1="42944" x2="21935" y2="42944"/>
                        <a14:backgroundMark x1="20806" y1="52311" x2="20806" y2="52311"/>
                        <a14:backgroundMark x1="75161" y1="36131" x2="75161" y2="36131"/>
                        <a14:backgroundMark x1="27097" y1="22871" x2="27097" y2="22871"/>
                        <a14:backgroundMark x1="36290" y1="13260" x2="36290" y2="13260"/>
                        <a14:backgroundMark x1="49839" y1="9246" x2="49839" y2="9246"/>
                        <a14:backgroundMark x1="22581" y1="28467" x2="22581" y2="28467"/>
                        <a14:backgroundMark x1="24597" y1="26886" x2="24597" y2="26886"/>
                        <a14:backgroundMark x1="29758" y1="17640" x2="29758" y2="17640"/>
                        <a14:backgroundMark x1="26694" y1="28710" x2="26694" y2="28710"/>
                        <a14:backgroundMark x1="25242" y1="31265" x2="25242" y2="31265"/>
                        <a14:backgroundMark x1="30968" y1="20438" x2="30968" y2="20438"/>
                        <a14:backgroundMark x1="33468" y1="14599" x2="33468" y2="14599"/>
                        <a14:backgroundMark x1="39597" y1="10462" x2="39597" y2="10462"/>
                        <a14:backgroundMark x1="42258" y1="8637" x2="42258" y2="8637"/>
                        <a14:backgroundMark x1="54113" y1="9611" x2="54113" y2="9611"/>
                        <a14:backgroundMark x1="57823" y1="13625" x2="57823" y2="13625"/>
                        <a14:backgroundMark x1="76048" y1="57908" x2="76048" y2="57908"/>
                        <a14:backgroundMark x1="73226" y1="64599" x2="73226" y2="64599"/>
                        <a14:backgroundMark x1="68306" y1="81630" x2="68306" y2="81630"/>
                        <a14:backgroundMark x1="54113" y1="89051" x2="54113" y2="89051"/>
                        <a14:backgroundMark x1="44677" y1="91241" x2="44677" y2="91241"/>
                        <a14:backgroundMark x1="35242" y1="87835" x2="35242" y2="87835"/>
                        <a14:backgroundMark x1="26048" y1="75426" x2="26048" y2="75426"/>
                      </a14:backgroundRemoval>
                    </a14:imgEffect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60648"/>
            <a:ext cx="5184576" cy="343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3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928100" cy="346075"/>
          </a:xfrm>
        </p:spPr>
        <p:txBody>
          <a:bodyPr>
            <a:normAutofit fontScale="90000"/>
          </a:bodyPr>
          <a:lstStyle/>
          <a:p>
            <a:r>
              <a:rPr lang="ru-RU" altLang="ru-RU" sz="2000" b="1" dirty="0"/>
              <a:t>Техническая модернизация КТПН 10/0,4кВ в </a:t>
            </a:r>
            <a:r>
              <a:rPr lang="ru-RU" altLang="ru-RU" sz="2000" b="1" dirty="0" err="1"/>
              <a:t>с.Интернациональный</a:t>
            </a:r>
            <a:endParaRPr lang="ru-RU" altLang="ru-RU" b="1" dirty="0" smtClean="0"/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847725" y="725488"/>
            <a:ext cx="35290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+mj-lt"/>
              </a:rPr>
              <a:t>ДО</a:t>
            </a:r>
            <a:endParaRPr lang="ru-RU" altLang="ru-RU" sz="1600" dirty="0">
              <a:latin typeface="+mj-lt"/>
            </a:endParaRPr>
          </a:p>
        </p:txBody>
      </p:sp>
      <p:sp>
        <p:nvSpPr>
          <p:cNvPr id="4103" name="TextBox 6"/>
          <p:cNvSpPr txBox="1">
            <a:spLocks noChangeArrowheads="1"/>
          </p:cNvSpPr>
          <p:nvPr/>
        </p:nvSpPr>
        <p:spPr bwMode="auto">
          <a:xfrm>
            <a:off x="4656138" y="722313"/>
            <a:ext cx="35290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latin typeface="+mj-lt"/>
              </a:rPr>
              <a:t>После</a:t>
            </a:r>
            <a:endParaRPr lang="ru-RU" altLang="ru-RU" sz="1600" dirty="0">
              <a:latin typeface="+mj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80154"/>
            <a:ext cx="2952750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8716"/>
            <a:ext cx="2952750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5872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8788" y="52388"/>
            <a:ext cx="8229600" cy="1072356"/>
          </a:xfrm>
        </p:spPr>
        <p:txBody>
          <a:bodyPr>
            <a:normAutofit/>
          </a:bodyPr>
          <a:lstStyle/>
          <a:p>
            <a:r>
              <a:rPr lang="ru-RU" altLang="ru-RU" sz="2000" b="1" dirty="0"/>
              <a:t>Установка </a:t>
            </a:r>
            <a:r>
              <a:rPr lang="ru-RU" altLang="ru-RU" sz="2000" b="1" dirty="0" err="1"/>
              <a:t>Реклоузеров</a:t>
            </a:r>
            <a:r>
              <a:rPr lang="ru-RU" altLang="ru-RU" sz="2000" b="1" dirty="0"/>
              <a:t> 10кВ на ВЛ-10кВ №16 от </a:t>
            </a:r>
            <a:r>
              <a:rPr lang="ru-RU" altLang="ru-RU" sz="2000" b="1" dirty="0" smtClean="0"/>
              <a:t/>
            </a:r>
            <a:br>
              <a:rPr lang="ru-RU" altLang="ru-RU" sz="2000" b="1" dirty="0" smtClean="0"/>
            </a:br>
            <a:r>
              <a:rPr lang="ru-RU" altLang="ru-RU" sz="2000" b="1" dirty="0" smtClean="0"/>
              <a:t>ПС </a:t>
            </a:r>
            <a:r>
              <a:rPr lang="ru-RU" altLang="ru-RU" sz="2000" b="1" dirty="0"/>
              <a:t>«Интернациональная»</a:t>
            </a:r>
            <a:endParaRPr lang="ru-RU" altLang="ru-RU" sz="2000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98090"/>
            <a:ext cx="2376264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86285"/>
            <a:ext cx="2352675" cy="320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109893"/>
            <a:ext cx="2343150" cy="3186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8382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76250"/>
          </a:xfrm>
        </p:spPr>
        <p:txBody>
          <a:bodyPr>
            <a:normAutofit/>
          </a:bodyPr>
          <a:lstStyle/>
          <a:p>
            <a:r>
              <a:rPr lang="ru-RU" altLang="ru-RU" sz="2000" dirty="0" smtClean="0"/>
              <a:t>5.Техническая </a:t>
            </a:r>
            <a:r>
              <a:rPr lang="ru-RU" altLang="ru-RU" sz="2000" dirty="0"/>
              <a:t>модернизация оборудования и средств АСКУЭ</a:t>
            </a:r>
            <a:endParaRPr lang="ru-RU" altLang="ru-RU" sz="2000" dirty="0" smtClean="0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323850" y="610453"/>
            <a:ext cx="29527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Шкаф УСПД типа ШУЭ-82-1Н-РЕ-08</a:t>
            </a:r>
            <a:endParaRPr lang="ru-RU" altLang="ru-RU" sz="1400" dirty="0">
              <a:latin typeface="+mj-lt"/>
            </a:endParaRP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3276600" y="610453"/>
            <a:ext cx="26638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Счетчик электроэнергии </a:t>
            </a:r>
            <a:r>
              <a:rPr lang="ru-RU" altLang="ru-RU" sz="1400" dirty="0" err="1">
                <a:latin typeface="+mj-lt"/>
              </a:rPr>
              <a:t>Saiman</a:t>
            </a:r>
            <a:r>
              <a:rPr lang="ru-RU" altLang="ru-RU" sz="1400" dirty="0">
                <a:latin typeface="+mj-lt"/>
              </a:rPr>
              <a:t> ДАЛА СA4У-3720 TXIIRS</a:t>
            </a:r>
            <a:endParaRPr lang="ru-RU" altLang="ru-RU" sz="1400" dirty="0">
              <a:latin typeface="+mj-lt"/>
            </a:endParaRPr>
          </a:p>
        </p:txBody>
      </p:sp>
      <p:sp>
        <p:nvSpPr>
          <p:cNvPr id="6152" name="Прямоугольник 4"/>
          <p:cNvSpPr>
            <a:spLocks noChangeArrowheads="1"/>
          </p:cNvSpPr>
          <p:nvPr/>
        </p:nvSpPr>
        <p:spPr bwMode="auto">
          <a:xfrm>
            <a:off x="6057040" y="612231"/>
            <a:ext cx="30241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err="1">
                <a:latin typeface="+mj-lt"/>
              </a:rPr>
              <a:t>Вольтамперфазометр</a:t>
            </a:r>
            <a:r>
              <a:rPr lang="ru-RU" altLang="ru-RU" sz="1400" dirty="0">
                <a:latin typeface="+mj-lt"/>
              </a:rPr>
              <a:t> Парма ВАФ-А (С)-2</a:t>
            </a:r>
            <a:endParaRPr lang="ru-RU" altLang="ru-RU" sz="1400" dirty="0">
              <a:latin typeface="+mj-lt"/>
            </a:endParaRPr>
          </a:p>
        </p:txBody>
      </p:sp>
      <p:sp>
        <p:nvSpPr>
          <p:cNvPr id="14" name="Прямоугольник 3"/>
          <p:cNvSpPr>
            <a:spLocks noChangeArrowheads="1"/>
          </p:cNvSpPr>
          <p:nvPr/>
        </p:nvSpPr>
        <p:spPr bwMode="auto">
          <a:xfrm>
            <a:off x="593560" y="3502880"/>
            <a:ext cx="28265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BR" altLang="ru-RU" sz="1400" dirty="0">
                <a:latin typeface="+mj-lt"/>
              </a:rPr>
              <a:t>Ноутбук  ASUS R 413 EA</a:t>
            </a:r>
            <a:endParaRPr lang="ru-RU" altLang="ru-RU" sz="1400" dirty="0">
              <a:latin typeface="+mj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33673"/>
            <a:ext cx="2133600" cy="222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697" y="1288732"/>
            <a:ext cx="1961630" cy="2068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712" y="1135451"/>
            <a:ext cx="2755900" cy="2221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2736576" cy="1943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3"/>
          <p:cNvSpPr>
            <a:spLocks noChangeArrowheads="1"/>
          </p:cNvSpPr>
          <p:nvPr/>
        </p:nvSpPr>
        <p:spPr bwMode="auto">
          <a:xfrm>
            <a:off x="4355976" y="4463452"/>
            <a:ext cx="41764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+mj-lt"/>
              </a:rPr>
              <a:t>Произведена </a:t>
            </a:r>
            <a:r>
              <a:rPr lang="ru-RU" altLang="ru-RU" sz="1400" dirty="0">
                <a:latin typeface="+mj-lt"/>
              </a:rPr>
              <a:t>техническая модернизация оборудования и средств системы АСКУЭ на сумму 92,0 </a:t>
            </a:r>
            <a:r>
              <a:rPr lang="ru-RU" altLang="ru-RU" sz="1400" dirty="0" err="1">
                <a:latin typeface="+mj-lt"/>
              </a:rPr>
              <a:t>млн.тенге</a:t>
            </a:r>
            <a:endParaRPr lang="ru-RU" altLang="ru-RU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316846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76250"/>
          </a:xfrm>
        </p:spPr>
        <p:txBody>
          <a:bodyPr>
            <a:normAutofit/>
          </a:bodyPr>
          <a:lstStyle/>
          <a:p>
            <a:r>
              <a:rPr lang="ru-RU" altLang="ru-RU" sz="2000" dirty="0" smtClean="0">
                <a:solidFill>
                  <a:srgbClr val="FF0000"/>
                </a:solidFill>
              </a:rPr>
              <a:t>6.Капитальный</a:t>
            </a:r>
            <a:r>
              <a:rPr lang="ru-RU" altLang="ru-RU" sz="2000" dirty="0" smtClean="0"/>
              <a:t> ремонт зданий и сооружений</a:t>
            </a:r>
            <a:endParaRPr lang="ru-RU" altLang="ru-RU" sz="2000" dirty="0" smtClean="0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323850" y="610453"/>
            <a:ext cx="29527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Шкаф телемеханики УСПИ «Исеть-2, установлено на объектах ТПС </a:t>
            </a:r>
            <a:r>
              <a:rPr lang="ru-RU" altLang="ru-RU" sz="1400" dirty="0" err="1">
                <a:latin typeface="+mj-lt"/>
              </a:rPr>
              <a:t>Шоптыколь</a:t>
            </a:r>
            <a:r>
              <a:rPr lang="ru-RU" altLang="ru-RU" sz="1400" dirty="0">
                <a:latin typeface="+mj-lt"/>
              </a:rPr>
              <a:t>, ПС Вишневка</a:t>
            </a: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3276600" y="657126"/>
            <a:ext cx="26638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ЦАТС «Вектор»: установлена в </a:t>
            </a:r>
            <a:r>
              <a:rPr lang="ru-RU" altLang="ru-RU" sz="1400" dirty="0" err="1">
                <a:latin typeface="+mj-lt"/>
              </a:rPr>
              <a:t>Жаксынских</a:t>
            </a:r>
            <a:r>
              <a:rPr lang="ru-RU" altLang="ru-RU" sz="1400" dirty="0">
                <a:latin typeface="+mj-lt"/>
              </a:rPr>
              <a:t> РЭС</a:t>
            </a:r>
          </a:p>
        </p:txBody>
      </p:sp>
      <p:sp>
        <p:nvSpPr>
          <p:cNvPr id="6152" name="Прямоугольник 4"/>
          <p:cNvSpPr>
            <a:spLocks noChangeArrowheads="1"/>
          </p:cNvSpPr>
          <p:nvPr/>
        </p:nvSpPr>
        <p:spPr bwMode="auto">
          <a:xfrm>
            <a:off x="6057040" y="612231"/>
            <a:ext cx="30241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Вышка связи АО «АРЭК»: установлена </a:t>
            </a:r>
            <a:r>
              <a:rPr lang="ru-RU" altLang="ru-RU" sz="1400" dirty="0" err="1">
                <a:latin typeface="+mj-lt"/>
              </a:rPr>
              <a:t>г.Нур</a:t>
            </a:r>
            <a:r>
              <a:rPr lang="ru-RU" altLang="ru-RU" sz="1400" dirty="0">
                <a:latin typeface="+mj-lt"/>
              </a:rPr>
              <a:t>-Султан производственная база АО «АРЭК».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63116"/>
            <a:ext cx="180020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56232"/>
            <a:ext cx="1512168" cy="150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47104"/>
            <a:ext cx="1477286" cy="148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3"/>
          <p:cNvSpPr>
            <a:spLocks noChangeArrowheads="1"/>
          </p:cNvSpPr>
          <p:nvPr/>
        </p:nvSpPr>
        <p:spPr bwMode="auto">
          <a:xfrm>
            <a:off x="357778" y="3356992"/>
            <a:ext cx="83906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РРЛ </a:t>
            </a:r>
            <a:r>
              <a:rPr lang="ru-RU" altLang="ru-RU" sz="1400" dirty="0" err="1">
                <a:latin typeface="+mj-lt"/>
              </a:rPr>
              <a:t>МиК</a:t>
            </a:r>
            <a:r>
              <a:rPr lang="ru-RU" altLang="ru-RU" sz="1400" dirty="0">
                <a:latin typeface="+mj-lt"/>
              </a:rPr>
              <a:t> РЛ-8РМ в комплекте с оборудованием мультиплексирования с учетом монтажных работ</a:t>
            </a:r>
          </a:p>
        </p:txBody>
      </p:sp>
      <p:pic>
        <p:nvPicPr>
          <p:cNvPr id="5125" name="Рисунок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8" t="9586" r="8833" b="11798"/>
          <a:stretch>
            <a:fillRect/>
          </a:stretch>
        </p:blipFill>
        <p:spPr bwMode="auto">
          <a:xfrm>
            <a:off x="755576" y="4149080"/>
            <a:ext cx="144016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60104"/>
            <a:ext cx="149998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93096"/>
            <a:ext cx="129614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86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76250"/>
          </a:xfrm>
        </p:spPr>
        <p:txBody>
          <a:bodyPr>
            <a:normAutofit/>
          </a:bodyPr>
          <a:lstStyle/>
          <a:p>
            <a:r>
              <a:rPr lang="ru-RU" altLang="ru-RU" sz="2000" dirty="0"/>
              <a:t>Техническая модернизация, строительство средств связи</a:t>
            </a:r>
            <a:endParaRPr lang="ru-RU" altLang="ru-RU" sz="2000" dirty="0" smtClean="0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323850" y="610453"/>
            <a:ext cx="29527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Шкаф телемеханики УСПИ «Исеть-2, установлено на объектах ТПС </a:t>
            </a:r>
            <a:r>
              <a:rPr lang="ru-RU" altLang="ru-RU" sz="1400" dirty="0" err="1">
                <a:latin typeface="+mj-lt"/>
              </a:rPr>
              <a:t>Шоптыколь</a:t>
            </a:r>
            <a:r>
              <a:rPr lang="ru-RU" altLang="ru-RU" sz="1400" dirty="0">
                <a:latin typeface="+mj-lt"/>
              </a:rPr>
              <a:t>, ПС Вишневка</a:t>
            </a: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3276600" y="657126"/>
            <a:ext cx="26638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ЦАТС «Вектор»: установлена в </a:t>
            </a:r>
            <a:r>
              <a:rPr lang="ru-RU" altLang="ru-RU" sz="1400" dirty="0" err="1">
                <a:latin typeface="+mj-lt"/>
              </a:rPr>
              <a:t>Жаксынских</a:t>
            </a:r>
            <a:r>
              <a:rPr lang="ru-RU" altLang="ru-RU" sz="1400" dirty="0">
                <a:latin typeface="+mj-lt"/>
              </a:rPr>
              <a:t> РЭС</a:t>
            </a:r>
          </a:p>
        </p:txBody>
      </p:sp>
      <p:sp>
        <p:nvSpPr>
          <p:cNvPr id="6152" name="Прямоугольник 4"/>
          <p:cNvSpPr>
            <a:spLocks noChangeArrowheads="1"/>
          </p:cNvSpPr>
          <p:nvPr/>
        </p:nvSpPr>
        <p:spPr bwMode="auto">
          <a:xfrm>
            <a:off x="6057040" y="612231"/>
            <a:ext cx="30241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Вышка связи АО «АРЭК»: установлена </a:t>
            </a:r>
            <a:r>
              <a:rPr lang="ru-RU" altLang="ru-RU" sz="1400" dirty="0" err="1">
                <a:latin typeface="+mj-lt"/>
              </a:rPr>
              <a:t>г.Нур</a:t>
            </a:r>
            <a:r>
              <a:rPr lang="ru-RU" altLang="ru-RU" sz="1400" dirty="0">
                <a:latin typeface="+mj-lt"/>
              </a:rPr>
              <a:t>-Султан производственная база АО «АРЭК».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63116"/>
            <a:ext cx="180020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56232"/>
            <a:ext cx="1512168" cy="150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747104"/>
            <a:ext cx="1477286" cy="1483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3"/>
          <p:cNvSpPr>
            <a:spLocks noChangeArrowheads="1"/>
          </p:cNvSpPr>
          <p:nvPr/>
        </p:nvSpPr>
        <p:spPr bwMode="auto">
          <a:xfrm>
            <a:off x="357778" y="3356992"/>
            <a:ext cx="83906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РРЛ </a:t>
            </a:r>
            <a:r>
              <a:rPr lang="ru-RU" altLang="ru-RU" sz="1400" dirty="0" err="1">
                <a:latin typeface="+mj-lt"/>
              </a:rPr>
              <a:t>МиК</a:t>
            </a:r>
            <a:r>
              <a:rPr lang="ru-RU" altLang="ru-RU" sz="1400" dirty="0">
                <a:latin typeface="+mj-lt"/>
              </a:rPr>
              <a:t> РЛ-8РМ в комплекте с оборудованием мультиплексирования с учетом монтажных работ</a:t>
            </a:r>
          </a:p>
        </p:txBody>
      </p:sp>
      <p:pic>
        <p:nvPicPr>
          <p:cNvPr id="5125" name="Рисунок 2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8" t="9586" r="8833" b="11798"/>
          <a:stretch>
            <a:fillRect/>
          </a:stretch>
        </p:blipFill>
        <p:spPr bwMode="auto">
          <a:xfrm>
            <a:off x="755576" y="4149080"/>
            <a:ext cx="144016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60104"/>
            <a:ext cx="149998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293096"/>
            <a:ext cx="129614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589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76250"/>
          </a:xfrm>
        </p:spPr>
        <p:txBody>
          <a:bodyPr>
            <a:normAutofit/>
          </a:bodyPr>
          <a:lstStyle/>
          <a:p>
            <a:r>
              <a:rPr lang="ru-RU" altLang="ru-RU" sz="2000" dirty="0"/>
              <a:t>	</a:t>
            </a:r>
            <a:r>
              <a:rPr lang="ru-RU" altLang="ru-RU" sz="2000" dirty="0" smtClean="0"/>
              <a:t>11.Приобретение </a:t>
            </a:r>
            <a:r>
              <a:rPr lang="ru-RU" altLang="ru-RU" sz="2000" dirty="0"/>
              <a:t>нового автотранспорта </a:t>
            </a:r>
            <a:endParaRPr lang="ru-RU" altLang="ru-RU" sz="2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23528" y="476672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Трал  (Полуприцеп-тяжеловоз 40 </a:t>
            </a:r>
            <a:r>
              <a:rPr lang="ru-RU" sz="1400" dirty="0" err="1"/>
              <a:t>тн</a:t>
            </a:r>
            <a:r>
              <a:rPr lang="ru-RU" sz="1400" dirty="0"/>
              <a:t>, раздвижной)</a:t>
            </a:r>
          </a:p>
        </p:txBody>
      </p:sp>
      <p:pic>
        <p:nvPicPr>
          <p:cNvPr id="10" name="Рисунок 9" descr="C:\Users\TYNDIBAYEV\AppData\Local\Microsoft\Windows\INetCache\Content.Word\IMG-20211229-WA00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99892"/>
            <a:ext cx="2520280" cy="14380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3275856" y="476671"/>
            <a:ext cx="162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/>
              <a:t>Камаз</a:t>
            </a:r>
            <a:r>
              <a:rPr lang="ru-RU" sz="1400" dirty="0"/>
              <a:t> КМУ </a:t>
            </a:r>
            <a:r>
              <a:rPr lang="ru-RU" sz="1400" dirty="0" smtClean="0"/>
              <a:t>п/п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496" y="995262"/>
            <a:ext cx="2495600" cy="1430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506945" y="496809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Бригадная машина </a:t>
            </a:r>
            <a:r>
              <a:rPr lang="ru-RU" sz="1400" dirty="0" smtClean="0"/>
              <a:t>7 </a:t>
            </a:r>
            <a:r>
              <a:rPr lang="ru-RU" sz="1400" dirty="0"/>
              <a:t>мест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793" y="999893"/>
            <a:ext cx="2234568" cy="142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75304" y="2564904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Бригадная машина </a:t>
            </a:r>
            <a:r>
              <a:rPr lang="en-US" sz="1400" dirty="0" smtClean="0"/>
              <a:t>5</a:t>
            </a:r>
            <a:r>
              <a:rPr lang="ru-RU" sz="1400" dirty="0" smtClean="0"/>
              <a:t> </a:t>
            </a:r>
            <a:r>
              <a:rPr lang="ru-RU" sz="1400" dirty="0"/>
              <a:t>мест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72681"/>
            <a:ext cx="2520280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016188" y="2575584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Автокран 25 </a:t>
            </a:r>
            <a:r>
              <a:rPr lang="ru-RU" sz="1400" dirty="0" err="1"/>
              <a:t>тн</a:t>
            </a:r>
            <a:endParaRPr lang="ru-RU" sz="14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188" y="2872681"/>
            <a:ext cx="2419908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50" y="2872681"/>
            <a:ext cx="226774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77793" y="2575584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Вышка телескопическая ВТ-32 КАМАЗ-43114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5304" y="4437112"/>
            <a:ext cx="2540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Вышка телескопическая АПТ-18 ГАЗ-3309 с люлькой </a:t>
            </a: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60332"/>
            <a:ext cx="2520280" cy="156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021217" y="4437112"/>
            <a:ext cx="2540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Полуприцеп бортовой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444" y="4960332"/>
            <a:ext cx="2409651" cy="156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671850" y="4965345"/>
            <a:ext cx="25405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Фактические затраты на приобретение новой </a:t>
            </a:r>
            <a:r>
              <a:rPr lang="ru-RU" sz="1400" dirty="0" err="1" smtClean="0"/>
              <a:t>спец.техники</a:t>
            </a:r>
            <a:r>
              <a:rPr lang="ru-RU" sz="1400" dirty="0" smtClean="0"/>
              <a:t> и ремонт имеющейся составили </a:t>
            </a:r>
            <a:r>
              <a:rPr lang="ru-RU" sz="1400" b="1" dirty="0" smtClean="0"/>
              <a:t> 403,6 </a:t>
            </a:r>
            <a:r>
              <a:rPr lang="ru-RU" sz="1400" b="1" dirty="0" err="1" smtClean="0"/>
              <a:t>млн.тенге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41326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6619"/>
            <a:ext cx="8229600" cy="778098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исполнении тарифной сметы АО "АРЭК" на услуги по передаче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электрической энергии за 2021 год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16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38084"/>
              </p:ext>
            </p:extLst>
          </p:nvPr>
        </p:nvGraphicFramePr>
        <p:xfrm>
          <a:off x="251520" y="764704"/>
          <a:ext cx="8640960" cy="5368649"/>
        </p:xfrm>
        <a:graphic>
          <a:graphicData uri="http://schemas.openxmlformats.org/drawingml/2006/table">
            <a:tbl>
              <a:tblPr/>
              <a:tblGrid>
                <a:gridCol w="648072"/>
                <a:gridCol w="4032448"/>
                <a:gridCol w="792088"/>
                <a:gridCol w="878866"/>
                <a:gridCol w="770196"/>
                <a:gridCol w="770196"/>
                <a:gridCol w="749094"/>
              </a:tblGrid>
              <a:tr h="8644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№п/п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Ед.изм</a:t>
                      </a:r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2021 год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9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Факт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отклонение факт от КТС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393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Затраты на производство товаров и предоставление услуг- 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8 920 005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8 996 744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76 739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Материальные затраты- 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2 648 041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2 725 298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77 257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Сырье и материалы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295 752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318 623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22 871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7,7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Горюче-смазочные материалы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131 665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165 691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34 026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Энергия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2 220 624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2 240 984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20 361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 на оплату труда-всего,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3 999 405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3 964 937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-34 468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заработная плата производственного персонала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3 629 826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3 595 109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-34 717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социальный налог, соц.отчисления, ОСМС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368 130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368 125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Обязательные </a:t>
                      </a:r>
                      <a:r>
                        <a:rPr lang="ru-RU" sz="9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профпенсвзносы</a:t>
                      </a:r>
                      <a:endParaRPr lang="ru-RU" sz="9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1 449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1 703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Амортизация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1 918 822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1 920 519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1 697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Ремонт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44 844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46 224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1 380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Прочие затраты-всего,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308 893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339 766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30 873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 периода - 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1 242 792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1 254 135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11 344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Общие и административные расходы -  всего, в 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1 038 589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1 049 932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11 344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6.1.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Заработная плата административного персонала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294 847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295 825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6.2.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социальный налог, соц.отчисления, ОСМС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29 878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30 146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6.3.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Налоги -всего,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497 202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497 780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6.4.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Прочие расходы-всего, в том числе: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216 661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226 182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9 521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Расходы на выплату вознаграждений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204 203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204 203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затрат на предоставление услуг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10 162 796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10 250 880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88 083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Прибыль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2 600 968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2 654 819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53 851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доходов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12 763 764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12 948 391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184 627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Необоснованно полученный доход по отчету об исполнении </a:t>
                      </a:r>
                      <a:r>
                        <a:rPr lang="ru-RU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ТС за </a:t>
                      </a:r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2019 г.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36 582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38 469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1 887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3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Необоснованно полученный доход по отчету об исполнении ТС </a:t>
                      </a:r>
                      <a:r>
                        <a:rPr lang="en-US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</a:t>
                      </a:r>
                      <a:r>
                        <a:rPr lang="ru-RU" sz="900" b="0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ИП </a:t>
                      </a:r>
                      <a:r>
                        <a:rPr lang="ru-RU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за </a:t>
                      </a:r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2020 г. </a:t>
                      </a:r>
                      <a:r>
                        <a:rPr lang="ru-RU" sz="9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</a:t>
                      </a:r>
                      <a:r>
                        <a:rPr lang="ru-RU" sz="900" b="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 вводом в действие с 1 ноября 2021 года по 31 декабря 2022 года)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19 958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4 223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-15 735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Всего доходов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тыс.тенге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12 727 182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12 905 699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178 517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Объем предоставляемых  услуг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тыс.кВтч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2 505 848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2 546 984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41 136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VIII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Нормативные технические потери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4,79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-0,03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тыс.кВтч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126 780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128 138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1 358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Тариф январь - апрель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тенге/кВтч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Тариф май-октябрь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Тариф ноябрь-декабрь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5,071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0,000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87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28072"/>
            <a:ext cx="8568950" cy="1052736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соблюдении показателей качества и надежности регулируемых услуг АО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АРЭК" по итогам 2021 года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17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207080"/>
              </p:ext>
            </p:extLst>
          </p:nvPr>
        </p:nvGraphicFramePr>
        <p:xfrm>
          <a:off x="312911" y="1124744"/>
          <a:ext cx="864096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1882825"/>
                <a:gridCol w="1008112"/>
                <a:gridCol w="504056"/>
                <a:gridCol w="936104"/>
                <a:gridCol w="2520280"/>
                <a:gridCol w="1429543"/>
              </a:tblGrid>
              <a:tr h="2178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качества и надежности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2020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  2021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соблюдения показателей качества и надежности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несоблюдения показателей качества и надежности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82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Снижение технологических нарушений (отказы </a:t>
                      </a:r>
                      <a:r>
                        <a:rPr lang="en-US" sz="1000" u="none" strike="noStrike" kern="1200" dirty="0" smtClean="0">
                          <a:effectLst/>
                        </a:rPr>
                        <a:t>II</a:t>
                      </a:r>
                      <a:r>
                        <a:rPr lang="ru-RU" sz="1000" u="none" strike="noStrike" kern="1200" dirty="0" smtClean="0">
                          <a:effectLst/>
                        </a:rPr>
                        <a:t> степени)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 </a:t>
                      </a:r>
                    </a:p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</a:p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35-110 </a:t>
                      </a:r>
                      <a:r>
                        <a:rPr lang="ru-RU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46 </a:t>
                      </a:r>
                    </a:p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1 209, </a:t>
                      </a:r>
                    </a:p>
                    <a:p>
                      <a:pPr algn="ctr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том числе </a:t>
                      </a:r>
                    </a:p>
                    <a:p>
                      <a:pPr algn="ctr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35-110 </a:t>
                      </a:r>
                      <a:r>
                        <a:rPr lang="ru-RU" sz="10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224</a:t>
                      </a: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 </a:t>
                      </a:r>
                    </a:p>
                    <a:p>
                      <a:pPr algn="ctr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sz="1000" b="0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</a:t>
                      </a: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985</a:t>
                      </a: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algn="ctr" fontAlgn="ctr"/>
                      <a:endParaRPr lang="ru-RU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</a:rPr>
                        <a:t>Рост   технологических нарушений по сравнению с  2020 годом  на 1 163 случая -в связи с внесением изменений в Приказ МЭ РК от 20 февраля 2015 года № 121, с 06.01.2021 в отчёт ТН-1 вносятся все классифицированные отказы II степени, за исключением отключений электротехнического оборудования электростанций напряжением 0,4 </a:t>
                      </a:r>
                      <a:r>
                        <a:rPr lang="ru-RU" sz="1000" u="none" strike="noStrike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кВ.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</a:rPr>
                        <a:t> Раннее в отчет ТН-1 включались отказы  II степени по сетям 35 </a:t>
                      </a:r>
                      <a:r>
                        <a:rPr lang="ru-RU" sz="1000" u="none" strike="noStrike" kern="1200" dirty="0" err="1" smtClean="0">
                          <a:solidFill>
                            <a:schemeClr val="tx1"/>
                          </a:solidFill>
                          <a:effectLst/>
                        </a:rPr>
                        <a:t>кВ</a:t>
                      </a:r>
                      <a:r>
                        <a:rPr lang="ru-RU" sz="1000" u="none" strike="noStrike" kern="1200" dirty="0" smtClean="0">
                          <a:solidFill>
                            <a:schemeClr val="tx1"/>
                          </a:solidFill>
                          <a:effectLst/>
                        </a:rPr>
                        <a:t> и выше.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19089" y="3429000"/>
            <a:ext cx="86409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достижении показателей эффективности деятельности                        АО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АРЭК" по итогам 2021 года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852212"/>
              </p:ext>
            </p:extLst>
          </p:nvPr>
        </p:nvGraphicFramePr>
        <p:xfrm>
          <a:off x="293605" y="4149080"/>
          <a:ext cx="8640960" cy="1670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0040"/>
                <a:gridCol w="1902131"/>
                <a:gridCol w="1008112"/>
                <a:gridCol w="504056"/>
                <a:gridCol w="1152128"/>
                <a:gridCol w="2304256"/>
                <a:gridCol w="1410237"/>
              </a:tblGrid>
              <a:tr h="5942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 эффективности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2020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  2021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 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соблюдения показателей качества и надежности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Причины несоблюдения показателей качества и надежности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66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Снижение износа (физического) основных фондов (активов),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ПС-74,2%    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ВЛ-66%</a:t>
                      </a:r>
                      <a:endParaRPr lang="ru-RU" sz="100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u="none" strike="noStrike" kern="1200" dirty="0" smtClean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ПС-71,1%      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ВЛ-63,9%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0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u="none" strike="noStrike" kern="1200" dirty="0" smtClean="0">
                          <a:effectLst/>
                        </a:rPr>
                        <a:t>Снижение потерь,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4,78%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4,79%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Увеличение  потерь по сравнению с 2020 годом на 0,01% обусловлено   ростом объема передачи по сетям на 148,7 млн. </a:t>
                      </a:r>
                      <a:r>
                        <a:rPr lang="ru-RU" sz="1000" u="none" strike="noStrike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кВтч</a:t>
                      </a:r>
                      <a:endParaRPr lang="ru-RU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460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6619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финансово-экономические  показатели                                                           деятельности АО «АРЭК» за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4368" y="611633"/>
            <a:ext cx="8640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/>
              <a:t>тыс.тенге</a:t>
            </a:r>
            <a:endParaRPr lang="ru-RU" sz="1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18</a:t>
            </a:fld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801870"/>
              </p:ext>
            </p:extLst>
          </p:nvPr>
        </p:nvGraphicFramePr>
        <p:xfrm>
          <a:off x="395535" y="908705"/>
          <a:ext cx="8352927" cy="44116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058707"/>
                <a:gridCol w="1568677"/>
                <a:gridCol w="1725543"/>
              </a:tblGrid>
              <a:tr h="6088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показателей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отчетный </a:t>
                      </a:r>
                      <a:endParaRPr lang="ru-RU" sz="1200" b="1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t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предыдущий период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12 905 699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11 631 242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Себестоимость реализованных товаров и услуг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-9 196 283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-7 663 609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Валовая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3 709 416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3 967 633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Административные расходы 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-1 205 501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-1 121 511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операционная прибыль (убыток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2 503 915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2 846 122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 доходы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889 662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54 053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Финансовые расходы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-2 230 583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-1 367 833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доходы</a:t>
                      </a:r>
                      <a:endParaRPr lang="ru-RU" sz="1200" b="0" i="0" u="none" strike="noStrike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1 127 904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1 936 097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расходы </a:t>
                      </a: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-1 128 641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-1 190 187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(убыток) до налогообложения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1 162 257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2 278 252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по подоходному налогу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-203 492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-432 337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7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(убыток) после налогообложения от продолжающейся </a:t>
                      </a:r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2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958 765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1 845 915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совокупная </a:t>
                      </a:r>
                      <a:r>
                        <a:rPr lang="ru-RU" sz="12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</a:t>
                      </a:r>
                      <a:endParaRPr lang="ru-RU" sz="12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05" marR="5005" marT="50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958 765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1 845 915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240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893160911"/>
              </p:ext>
            </p:extLst>
          </p:nvPr>
        </p:nvGraphicFramePr>
        <p:xfrm>
          <a:off x="4427984" y="3140968"/>
          <a:ext cx="4572000" cy="3528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724309855"/>
              </p:ext>
            </p:extLst>
          </p:nvPr>
        </p:nvGraphicFramePr>
        <p:xfrm>
          <a:off x="4598469" y="3429000"/>
          <a:ext cx="374441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55712" y="967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предоставляемых регулируемых услуг по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передачи электроэнергии по сетям АО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«АРЭК» за 2021 год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793633896"/>
              </p:ext>
            </p:extLst>
          </p:nvPr>
        </p:nvGraphicFramePr>
        <p:xfrm>
          <a:off x="-19284" y="3068960"/>
          <a:ext cx="4896544" cy="3560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87380102"/>
              </p:ext>
            </p:extLst>
          </p:nvPr>
        </p:nvGraphicFramePr>
        <p:xfrm>
          <a:off x="740254" y="3501008"/>
          <a:ext cx="2808312" cy="28405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652845"/>
              </p:ext>
            </p:extLst>
          </p:nvPr>
        </p:nvGraphicFramePr>
        <p:xfrm>
          <a:off x="323528" y="692696"/>
          <a:ext cx="8640959" cy="2011680"/>
        </p:xfrm>
        <a:graphic>
          <a:graphicData uri="http://schemas.openxmlformats.org/drawingml/2006/table">
            <a:tbl>
              <a:tblPr/>
              <a:tblGrid>
                <a:gridCol w="3672408"/>
                <a:gridCol w="792088"/>
                <a:gridCol w="1080120"/>
                <a:gridCol w="720080"/>
                <a:gridCol w="1152128"/>
                <a:gridCol w="1224135"/>
              </a:tblGrid>
              <a:tr h="161884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Потребители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rgbClr val="16357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 </a:t>
                      </a:r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% выполнения</a:t>
                      </a:r>
                      <a:endParaRPr lang="ru-RU" sz="1400" b="1" u="none" strike="noStrike" kern="1200" dirty="0">
                        <a:solidFill>
                          <a:srgbClr val="16357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принято УО</a:t>
                      </a:r>
                      <a:endParaRPr lang="ru-RU" sz="1400" b="1" u="none" strike="noStrike" kern="1200" dirty="0">
                        <a:solidFill>
                          <a:srgbClr val="16357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 smtClean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400" b="1" u="none" strike="noStrike" kern="1200" dirty="0">
                        <a:solidFill>
                          <a:srgbClr val="163574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600" b="1" u="none" strike="noStrike" kern="1200" dirty="0">
                        <a:solidFill>
                          <a:srgbClr val="16357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млн.кВтч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к-во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u="none" strike="noStrike" kern="1200" dirty="0">
                          <a:solidFill>
                            <a:srgbClr val="163574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млн.кВтч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ru-RU" sz="1600" b="1" u="none" strike="noStrike" kern="1200" dirty="0">
                        <a:solidFill>
                          <a:srgbClr val="16357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18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Прямые потребители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141,2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618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Энергопередающие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152,1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1884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Энергоснабжающие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2 213,8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2 260,9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891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Энергопроизводящие организации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216733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7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505,8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547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63574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02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064369"/>
              </p:ext>
            </p:extLst>
          </p:nvPr>
        </p:nvGraphicFramePr>
        <p:xfrm>
          <a:off x="107504" y="1052736"/>
          <a:ext cx="8928994" cy="5434623"/>
        </p:xfrm>
        <a:graphic>
          <a:graphicData uri="http://schemas.openxmlformats.org/drawingml/2006/table">
            <a:tbl>
              <a:tblPr>
                <a:tableStyleId>{8FD4443E-F989-4FC4-A0C8-D5A2AF1F390B}</a:tableStyleId>
              </a:tblPr>
              <a:tblGrid>
                <a:gridCol w="5976667"/>
                <a:gridCol w="1512168"/>
                <a:gridCol w="1440159"/>
              </a:tblGrid>
              <a:tr h="2495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01.0</a:t>
                      </a: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</a:t>
                      </a:r>
                      <a:r>
                        <a:rPr lang="en-US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6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</a:t>
                      </a:r>
                      <a:r>
                        <a:rPr lang="ru-RU" sz="1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</a:tr>
              <a:tr h="254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условных единиц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ед.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111,9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545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Общая протяженность линий электропередачи-всего, в том числе: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тыс.км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20,198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95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ЛЭП - 110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тыс.км.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2,507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ЛЭП - 35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тыс.км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5,176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ЛЭП - 10-0,4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тыс.км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12,515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4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 количество подстанций-всего, в том числе: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546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- 220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- 110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52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- 35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- 35/0,4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30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 - 6 - 20/0,4 кВ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3 299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218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Суммарная мощность подстанций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МВА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2 841,8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передачи электроэнергии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кВтч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2 546, 984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46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Фактические потери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кВтч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128,1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4,79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46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Нормативные технические потери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млн. </a:t>
                      </a:r>
                      <a:r>
                        <a:rPr lang="ru-RU" sz="140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кВтч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149,1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174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5,64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995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зоны обслуживания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км2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114</a:t>
                      </a:r>
                      <a:r>
                        <a:rPr lang="en-US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,4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003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Списочная численность персонала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2 082</a:t>
                      </a:r>
                      <a:endParaRPr lang="ru-RU" sz="140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188640"/>
            <a:ext cx="88569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 о субъекте естественной монополии-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технические характеристики АО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«АРЭК»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2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20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509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потребителями</a:t>
            </a: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827584" y="578297"/>
            <a:ext cx="7272808" cy="4824536"/>
          </a:xfrm>
          <a:prstGeom prst="flowChartDocumen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52400" dist="63500" dir="18900000" sx="101000" sy="101000" algn="bl" rotWithShape="0">
              <a:prstClr val="black">
                <a:alpha val="30000"/>
              </a:prstClr>
            </a:outerShdw>
          </a:effectLst>
          <a:scene3d>
            <a:camera prst="orthographicFront">
              <a:rot lat="0" lon="600000" rev="0"/>
            </a:camera>
            <a:lightRig rig="glow" dir="t">
              <a:rot lat="0" lon="0" rev="4800000"/>
            </a:lightRig>
          </a:scene3d>
          <a:sp3d extrusionH="184150" prstMaterial="metal">
            <a:bevelT/>
            <a:extrusionClr>
              <a:schemeClr val="bg2">
                <a:lumMod val="50000"/>
              </a:schemeClr>
            </a:extrusionClr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223628" y="1340768"/>
            <a:ext cx="648072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работа с потребителями заключается в обеспечении надежности и качества передаваемой электрической энергии по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сетям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"Акмолинская РЭК". 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частота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режим нагрузок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соответствовал ГОСТу 13109-7 "Нормы качества электрической энергии в системах электроснабжения общего назначения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Выявляемые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рабочем порядке несоответствия устранялись работниками АО "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Акмолинская РЭК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незамедлительно.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период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касательно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передаваемой электрической энергии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обращений от граждан не поступало. Аварий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сетях и энергооборудовании АО «Акмолинская РЭК»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 год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нет. Отказов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 – нет.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Отказов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степени –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1 209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328" r="1" b="23793"/>
          <a:stretch/>
        </p:blipFill>
        <p:spPr>
          <a:xfrm>
            <a:off x="1935126" y="5402832"/>
            <a:ext cx="5365972" cy="130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5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8A665-F3F0-4ACE-A51C-B66327AB7CB4}" type="slidenum">
              <a:rPr lang="ru-RU" smtClean="0"/>
              <a:t>21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95636" y="38603"/>
            <a:ext cx="6552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Перспектива деятельности АО «АРЭК»</a:t>
            </a:r>
            <a:endParaRPr lang="ru-RU" sz="2000" b="1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73950860"/>
              </p:ext>
            </p:extLst>
          </p:nvPr>
        </p:nvGraphicFramePr>
        <p:xfrm>
          <a:off x="30067" y="260648"/>
          <a:ext cx="901824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71800" y="548680"/>
            <a:ext cx="626469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Основные задачи АО </a:t>
            </a:r>
            <a:r>
              <a:rPr lang="ru-RU" sz="1600" b="1" dirty="0" smtClean="0"/>
              <a:t>"АРЭК</a:t>
            </a:r>
            <a:r>
              <a:rPr lang="ru-RU" sz="1600" b="1" dirty="0"/>
              <a:t>"  на перспективу</a:t>
            </a:r>
            <a:r>
              <a:rPr lang="ru-RU" sz="1600" dirty="0"/>
              <a:t>: </a:t>
            </a:r>
            <a:endParaRPr lang="ru-RU" sz="1600" dirty="0" smtClean="0"/>
          </a:p>
          <a:p>
            <a:r>
              <a:rPr lang="ru-RU" sz="1500" dirty="0"/>
              <a:t>Совместным приказом РГУ ДКРЕМ ЗК МНЭ РК по </a:t>
            </a:r>
            <a:r>
              <a:rPr lang="ru-RU" sz="1500" dirty="0" err="1"/>
              <a:t>Акмолинской</a:t>
            </a:r>
            <a:r>
              <a:rPr lang="ru-RU" sz="1500" dirty="0"/>
              <a:t> области и Министерством Энергетики РК от </a:t>
            </a:r>
            <a:r>
              <a:rPr lang="ru-RU" sz="1500" dirty="0" smtClean="0"/>
              <a:t>29 апреля 2021 года №55-ОД </a:t>
            </a:r>
            <a:r>
              <a:rPr lang="ru-RU" sz="1500" dirty="0"/>
              <a:t>была утверждена инвестиционная программа АО «</a:t>
            </a:r>
            <a:r>
              <a:rPr lang="ru-RU" sz="1500" dirty="0" err="1"/>
              <a:t>Акмолинская</a:t>
            </a:r>
            <a:r>
              <a:rPr lang="ru-RU" sz="1500" dirty="0"/>
              <a:t> РЭК» на 2021 – 2025 годы. Общая стоимость инвестиционной программы за указанный период составляет </a:t>
            </a:r>
            <a:r>
              <a:rPr lang="ru-RU" sz="1500" dirty="0" smtClean="0"/>
              <a:t>       27 296,1 </a:t>
            </a:r>
            <a:r>
              <a:rPr lang="ru-RU" sz="1500" dirty="0" err="1" smtClean="0"/>
              <a:t>млн.тенге</a:t>
            </a:r>
            <a:r>
              <a:rPr lang="ru-RU" sz="1500" dirty="0"/>
              <a:t>. </a:t>
            </a:r>
            <a:r>
              <a:rPr lang="ru-RU" sz="1500" dirty="0" smtClean="0"/>
              <a:t>Сумма </a:t>
            </a:r>
            <a:r>
              <a:rPr lang="ru-RU" sz="1500" dirty="0"/>
              <a:t>инвестиций к освоению в </a:t>
            </a:r>
            <a:r>
              <a:rPr lang="ru-RU" sz="1500" dirty="0" smtClean="0"/>
              <a:t>2022 </a:t>
            </a:r>
            <a:r>
              <a:rPr lang="ru-RU" sz="1500" dirty="0"/>
              <a:t>году составит </a:t>
            </a:r>
            <a:r>
              <a:rPr lang="ru-RU" sz="1500" dirty="0" smtClean="0"/>
              <a:t>4 907,7 </a:t>
            </a:r>
            <a:r>
              <a:rPr lang="ru-RU" sz="1500" dirty="0" err="1" smtClean="0"/>
              <a:t>млн.тенге</a:t>
            </a:r>
            <a:r>
              <a:rPr lang="ru-RU" sz="1500" dirty="0"/>
              <a:t>.</a:t>
            </a:r>
          </a:p>
        </p:txBody>
      </p:sp>
      <p:sp>
        <p:nvSpPr>
          <p:cNvPr id="10" name="Пирог 9"/>
          <p:cNvSpPr/>
          <p:nvPr/>
        </p:nvSpPr>
        <p:spPr>
          <a:xfrm>
            <a:off x="971600" y="2481605"/>
            <a:ext cx="3517110" cy="3517110"/>
          </a:xfrm>
          <a:prstGeom prst="pie">
            <a:avLst>
              <a:gd name="adj1" fmla="val 5400000"/>
              <a:gd name="adj2" fmla="val 1620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928412"/>
              <a:satOff val="-28205"/>
              <a:lumOff val="9314"/>
              <a:alphaOff val="0"/>
            </a:schemeClr>
          </a:fillRef>
          <a:effectRef idx="0">
            <a:schemeClr val="accent4">
              <a:hueOff val="928412"/>
              <a:satOff val="-28205"/>
              <a:lumOff val="9314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Группа 10"/>
          <p:cNvGrpSpPr/>
          <p:nvPr/>
        </p:nvGrpSpPr>
        <p:grpSpPr>
          <a:xfrm>
            <a:off x="2730155" y="2481605"/>
            <a:ext cx="6312767" cy="3517110"/>
            <a:chOff x="2705472" y="2175092"/>
            <a:chExt cx="6312767" cy="351711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705472" y="2175092"/>
              <a:ext cx="6312767" cy="3517110"/>
            </a:xfrm>
            <a:prstGeom prst="rect">
              <a:avLst/>
            </a:prstGeom>
          </p:spPr>
          <p:style>
            <a:lnRef idx="2">
              <a:schemeClr val="accent4">
                <a:hueOff val="928412"/>
                <a:satOff val="-28205"/>
                <a:lumOff val="9314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2705472" y="2175092"/>
              <a:ext cx="6312767" cy="16232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kern="12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771451" y="2522569"/>
            <a:ext cx="6227150" cy="16004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/>
              <a:t>Основные направления  утвержденного инвестиционного проекта : </a:t>
            </a:r>
            <a:r>
              <a:rPr lang="ru-RU" sz="1400" dirty="0"/>
              <a:t>Основное направление инвестиций:</a:t>
            </a:r>
          </a:p>
          <a:p>
            <a:r>
              <a:rPr lang="ru-RU" sz="1400" dirty="0"/>
              <a:t> строительство и техническая модернизация основного энергетического оборудования – 68,1</a:t>
            </a:r>
            <a:r>
              <a:rPr lang="ru-RU" sz="1400" dirty="0" smtClean="0"/>
              <a:t>%; техническая </a:t>
            </a:r>
            <a:r>
              <a:rPr lang="ru-RU" sz="1400" dirty="0"/>
              <a:t>модернизация автоматизированной системы контроля и учёта электроэнергии – </a:t>
            </a:r>
            <a:r>
              <a:rPr lang="ru-RU" sz="1400" dirty="0" smtClean="0"/>
              <a:t>6%;</a:t>
            </a:r>
            <a:r>
              <a:rPr lang="en-US" sz="1400" dirty="0" smtClean="0"/>
              <a:t> </a:t>
            </a:r>
            <a:r>
              <a:rPr lang="ru-RU" sz="1400" dirty="0" smtClean="0"/>
              <a:t>приобретение </a:t>
            </a:r>
            <a:r>
              <a:rPr lang="ru-RU" sz="1400" dirty="0" err="1"/>
              <a:t>спец.техники</a:t>
            </a:r>
            <a:r>
              <a:rPr lang="ru-RU" sz="1400" dirty="0"/>
              <a:t>, измерительных приборов и прочих ОС - 6,9</a:t>
            </a:r>
            <a:r>
              <a:rPr lang="ru-RU" sz="1400" dirty="0" smtClean="0"/>
              <a:t>%;</a:t>
            </a:r>
            <a:r>
              <a:rPr lang="en-US" sz="1400" dirty="0" smtClean="0"/>
              <a:t> </a:t>
            </a:r>
            <a:r>
              <a:rPr lang="ru-RU" sz="1400" dirty="0" smtClean="0"/>
              <a:t>прочие </a:t>
            </a:r>
            <a:r>
              <a:rPr lang="ru-RU" sz="1400" dirty="0"/>
              <a:t>– 13,2%. </a:t>
            </a:r>
          </a:p>
        </p:txBody>
      </p:sp>
      <p:sp>
        <p:nvSpPr>
          <p:cNvPr id="15" name="Пирог 14"/>
          <p:cNvSpPr/>
          <p:nvPr/>
        </p:nvSpPr>
        <p:spPr>
          <a:xfrm>
            <a:off x="1918514" y="4222077"/>
            <a:ext cx="1623281" cy="1630667"/>
          </a:xfrm>
          <a:prstGeom prst="pie">
            <a:avLst>
              <a:gd name="adj1" fmla="val 5400000"/>
              <a:gd name="adj2" fmla="val 1620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1856823"/>
              <a:satOff val="-56410"/>
              <a:lumOff val="18628"/>
              <a:alphaOff val="0"/>
            </a:schemeClr>
          </a:fillRef>
          <a:effectRef idx="0">
            <a:schemeClr val="accent4">
              <a:hueOff val="1856823"/>
              <a:satOff val="-56410"/>
              <a:lumOff val="18628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6" name="Группа 15"/>
          <p:cNvGrpSpPr/>
          <p:nvPr/>
        </p:nvGrpSpPr>
        <p:grpSpPr>
          <a:xfrm>
            <a:off x="2722363" y="4242504"/>
            <a:ext cx="6312767" cy="1579694"/>
            <a:chOff x="2618545" y="5072500"/>
            <a:chExt cx="6312767" cy="1265315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618545" y="5072500"/>
              <a:ext cx="6312767" cy="1265315"/>
            </a:xfrm>
            <a:prstGeom prst="rect">
              <a:avLst/>
            </a:prstGeom>
          </p:spPr>
          <p:style>
            <a:lnRef idx="2">
              <a:schemeClr val="accent4">
                <a:hueOff val="1856823"/>
                <a:satOff val="-56410"/>
                <a:lumOff val="18628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618545" y="5072500"/>
              <a:ext cx="6312767" cy="12653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17170" tIns="217170" rIns="217170" bIns="217170" numCol="1" spcCol="1270" anchor="ctr" anchorCtr="0">
              <a:noAutofit/>
            </a:bodyPr>
            <a:lstStyle/>
            <a:p>
              <a:pPr lvl="0" algn="ctr" defTabSz="2533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700" kern="12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71800" y="4383738"/>
            <a:ext cx="6189604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b="1" dirty="0"/>
              <a:t>Основная цель реализации </a:t>
            </a:r>
            <a:r>
              <a:rPr lang="ru-RU" sz="1400" b="1" dirty="0" smtClean="0"/>
              <a:t>инвестиционного </a:t>
            </a:r>
            <a:r>
              <a:rPr lang="ru-RU" sz="1400" b="1" dirty="0"/>
              <a:t>проекта: </a:t>
            </a:r>
            <a:r>
              <a:rPr lang="ru-RU" sz="1400" dirty="0"/>
              <a:t>Обеспечение надежности работы электрооборудования подстанций и линий электропередачи посредством надлежащего технического обслуживания, текущего и капитальных ремонтов активов, а также их обновления и </a:t>
            </a:r>
            <a:r>
              <a:rPr lang="ru-RU" sz="1400" dirty="0" smtClean="0"/>
              <a:t>реконструкции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2703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8864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утвержденной инвестиционной программы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2021-2025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итогам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166146"/>
              </p:ext>
            </p:extLst>
          </p:nvPr>
        </p:nvGraphicFramePr>
        <p:xfrm>
          <a:off x="179514" y="1030288"/>
          <a:ext cx="8856982" cy="57720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861"/>
                <a:gridCol w="392186"/>
                <a:gridCol w="392186"/>
                <a:gridCol w="213294"/>
                <a:gridCol w="302740"/>
                <a:gridCol w="261457"/>
                <a:gridCol w="268338"/>
                <a:gridCol w="394216"/>
                <a:gridCol w="379508"/>
                <a:gridCol w="412580"/>
                <a:gridCol w="432048"/>
                <a:gridCol w="576064"/>
                <a:gridCol w="432048"/>
                <a:gridCol w="360040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288032"/>
                <a:gridCol w="360040"/>
                <a:gridCol w="504056"/>
                <a:gridCol w="288032"/>
              </a:tblGrid>
              <a:tr h="14446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№ п/п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Информация о плановых и фактических объемах предоставления регулируемых услуг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отчёт о прибылях и убытках, тыс. тенге (</a:t>
                      </a:r>
                      <a:r>
                        <a:rPr lang="ru-RU" sz="600" u="none" strike="noStrike" dirty="0" err="1">
                          <a:effectLst/>
                        </a:rPr>
                        <a:t>операцион</a:t>
                      </a:r>
                      <a:r>
                        <a:rPr lang="ru-RU" sz="600" u="none" strike="noStrike" dirty="0">
                          <a:effectLst/>
                        </a:rPr>
                        <a:t> </a:t>
                      </a:r>
                      <a:r>
                        <a:rPr lang="ru-RU" sz="600" u="none" strike="noStrike" dirty="0" err="1">
                          <a:effectLst/>
                        </a:rPr>
                        <a:t>ная</a:t>
                      </a:r>
                      <a:r>
                        <a:rPr lang="ru-RU" sz="600" u="none" strike="noStrike" dirty="0">
                          <a:effectLst/>
                        </a:rPr>
                        <a:t> прибыль за минусом </a:t>
                      </a:r>
                      <a:r>
                        <a:rPr lang="ru-RU" sz="600" u="none" strike="noStrike" dirty="0" err="1">
                          <a:effectLst/>
                        </a:rPr>
                        <a:t>исключ</a:t>
                      </a:r>
                      <a:r>
                        <a:rPr lang="ru-RU" sz="600" u="none" strike="noStrike" dirty="0">
                          <a:effectLst/>
                        </a:rPr>
                        <a:t>. затрат),  </a:t>
                      </a:r>
                      <a:r>
                        <a:rPr lang="ru-RU" sz="600" u="none" strike="noStrike" dirty="0" err="1">
                          <a:effectLst/>
                        </a:rPr>
                        <a:t>неаудированная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Сумма инвестиционной программы (проекта), тыс. тенге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а фактических условиях и размерах финансирования инвестиционной прогаммы (проекта), тыс. тенге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о сопоставлении фактических показателей исполнения инвестиционной программы (проекта) с показателями, утверждёнными в инвестиционной программе (прокте)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Разъяснение причин отклонения достигнутых фактических показателей от показателей в утверждённой инвестиционной программе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Оценка повышения качества и надёжности предоставляемых регулируемых услуг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52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наименование регулируемых услуг и обслуживаемая территория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наименование мероприятий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едини ца измерения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кол-во в натуральных показателях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период предоставления услуги в рамках инвестиционной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собственные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заёмные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бюджетные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расхода сырья, материалов, топлива и энергии в натуральном выражении в зависимости от утвержденной инвестиционной программы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износа (физического) основных фондов (активов),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потерь,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аварийности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6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причины 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амортиза ция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прибыль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прошлого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года*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5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3479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Услуги по передаче электрической энергии по сетям АО "АРЭК"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Всего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2021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2 654 819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4 539 104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4 554 621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15 518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1 940 575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2 614 046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120,4 </a:t>
                      </a:r>
                      <a:r>
                        <a:rPr lang="ru-RU" sz="600" u="none" strike="noStrike" dirty="0" err="1">
                          <a:effectLst/>
                        </a:rPr>
                        <a:t>млн.кВтч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128,1 </a:t>
                      </a:r>
                      <a:r>
                        <a:rPr lang="ru-RU" sz="600" u="none" strike="noStrike" dirty="0" err="1">
                          <a:effectLst/>
                        </a:rPr>
                        <a:t>млн.кВтч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ПС+КТП-74,2%             ВЛ-66,0%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ПС+КТП-71,1%            ВЛ-63,9%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4,78%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4,79%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технологи -</a:t>
                      </a:r>
                      <a:r>
                        <a:rPr lang="ru-RU" sz="600" u="none" strike="noStrike" dirty="0" err="1">
                          <a:effectLst/>
                        </a:rPr>
                        <a:t>ческие</a:t>
                      </a:r>
                      <a:r>
                        <a:rPr lang="ru-RU" sz="600" u="none" strike="noStrike" dirty="0">
                          <a:effectLst/>
                        </a:rPr>
                        <a:t> нарушения 46  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технологи -</a:t>
                      </a:r>
                      <a:r>
                        <a:rPr lang="ru-RU" sz="600" u="none" strike="noStrike" dirty="0" err="1">
                          <a:effectLst/>
                        </a:rPr>
                        <a:t>ческие</a:t>
                      </a:r>
                      <a:r>
                        <a:rPr lang="ru-RU" sz="600" u="none" strike="noStrike" dirty="0">
                          <a:effectLst/>
                        </a:rPr>
                        <a:t> нарушения    1 209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indent="0" algn="ctr" fontAlgn="t">
                        <a:buNone/>
                      </a:pPr>
                      <a:r>
                        <a:rPr lang="en-US" sz="600" u="none" strike="noStrike" dirty="0" smtClean="0">
                          <a:effectLst/>
                        </a:rPr>
                        <a:t>1)</a:t>
                      </a:r>
                      <a:r>
                        <a:rPr lang="ru-RU" sz="600" u="none" strike="noStrike" dirty="0" smtClean="0">
                          <a:effectLst/>
                        </a:rPr>
                        <a:t>Увеличение  </a:t>
                      </a:r>
                      <a:r>
                        <a:rPr lang="ru-RU" sz="600" u="none" strike="noStrike" dirty="0">
                          <a:effectLst/>
                        </a:rPr>
                        <a:t>потерь по сравнению с 2020 годом на 7,7 млн. </a:t>
                      </a:r>
                      <a:r>
                        <a:rPr lang="ru-RU" sz="600" u="none" strike="noStrike" dirty="0" err="1">
                          <a:effectLst/>
                        </a:rPr>
                        <a:t>кВтч</a:t>
                      </a:r>
                      <a:r>
                        <a:rPr lang="ru-RU" sz="600" u="none" strike="noStrike" dirty="0">
                          <a:effectLst/>
                        </a:rPr>
                        <a:t> обусловлено   ростом объема передачи по сетям на 148,7 млн. </a:t>
                      </a:r>
                      <a:r>
                        <a:rPr lang="ru-RU" sz="600" u="none" strike="noStrike" dirty="0" err="1">
                          <a:effectLst/>
                        </a:rPr>
                        <a:t>кВтч</a:t>
                      </a:r>
                      <a:r>
                        <a:rPr lang="ru-RU" sz="600" u="none" strike="noStrike" dirty="0">
                          <a:effectLst/>
                        </a:rPr>
                        <a:t>;                                                                                              2) Снижение износа ОС-  ВЛ - (-2,1%), ПС+КТП-                  (-3,1%);                                              3) увеличение % потерь на 0,01% по сравнению с 2020 годом обусловлено   ростом объема передачи по сетям на 6,2</a:t>
                      </a:r>
                      <a:r>
                        <a:rPr lang="ru-RU" sz="600" u="none" strike="noStrike" dirty="0" smtClean="0">
                          <a:effectLst/>
                        </a:rPr>
                        <a:t>%;</a:t>
                      </a:r>
                      <a:r>
                        <a:rPr lang="en-US" sz="600" u="none" strike="noStrike" dirty="0" smtClean="0">
                          <a:effectLst/>
                        </a:rPr>
                        <a:t> </a:t>
                      </a: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228600" indent="-228600" algn="ctr" fontAlgn="t">
                        <a:buAutoNum type="arabicParenR"/>
                      </a:pPr>
                      <a:endParaRPr lang="en-US" sz="600" u="none" strike="noStrike" baseline="0" dirty="0" smtClean="0">
                        <a:effectLst/>
                      </a:endParaRPr>
                    </a:p>
                    <a:p>
                      <a:pPr marL="0" indent="0" algn="ctr" fontAlgn="t">
                        <a:buNone/>
                      </a:pPr>
                      <a:r>
                        <a:rPr lang="ru-RU" sz="600" u="none" strike="noStrike" dirty="0" smtClean="0">
                          <a:effectLst/>
                        </a:rPr>
                        <a:t>                                  </a:t>
                      </a:r>
                      <a:endParaRPr lang="en-US" sz="600" u="none" strike="noStrike" dirty="0" smtClean="0">
                        <a:effectLst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5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Техническая модернизация ПС-35 кВ и выше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ПС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245 755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245 362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-393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снижения стоимости материалов, оборудования по сравнению со стоимостью, предусмотренной сметами. 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245 362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2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Строительство ВЛ-35 кВ и выше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км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37, 293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37, 293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517 658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517 658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517 658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99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Техническая модернизация  сетей 10/0,4  кВ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км/КТП/ реклоузер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47,943/26/4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49,935/6/4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535 707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510 384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-25 323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Техническая модернизация сетей проводилась хозяйственным способом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510 384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5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Капитальный ремонт энергооборудования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км/шт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2 439,3/          624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2 548,891/ 629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720 603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738 655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18 052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выполнения дополнительного объема КР сетей +27,29 км  и КР КТП - 7 шт.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738 655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83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Техническая модернизация оборудования и средств системы АСКУЭ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 err="1">
                          <a:effectLst/>
                        </a:rPr>
                        <a:t>шт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564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52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93 220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91 965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-1 255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закупочных процедур по  приборам и оборудованию средств АСКУЭ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91 965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381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8864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об исполнении утвержденной инвестиционной программы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2021-2025 г.г. по итогам 2021 года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801536"/>
              </p:ext>
            </p:extLst>
          </p:nvPr>
        </p:nvGraphicFramePr>
        <p:xfrm>
          <a:off x="179511" y="896528"/>
          <a:ext cx="8856985" cy="58589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437"/>
                <a:gridCol w="270628"/>
                <a:gridCol w="539132"/>
                <a:gridCol w="220198"/>
                <a:gridCol w="312539"/>
                <a:gridCol w="269920"/>
                <a:gridCol w="277023"/>
                <a:gridCol w="312539"/>
                <a:gridCol w="402472"/>
                <a:gridCol w="338543"/>
                <a:gridCol w="404844"/>
                <a:gridCol w="669048"/>
                <a:gridCol w="446032"/>
                <a:gridCol w="297355"/>
                <a:gridCol w="371693"/>
                <a:gridCol w="297355"/>
                <a:gridCol w="297355"/>
                <a:gridCol w="297355"/>
                <a:gridCol w="223016"/>
                <a:gridCol w="297355"/>
                <a:gridCol w="297355"/>
                <a:gridCol w="297355"/>
                <a:gridCol w="297355"/>
                <a:gridCol w="297355"/>
                <a:gridCol w="520371"/>
                <a:gridCol w="297355"/>
              </a:tblGrid>
              <a:tr h="40218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№ п/п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Информация о плановых и фактических объемах предоставления регулируемых услуг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отчёт о прибылях и убытках, тыс. тенге (</a:t>
                      </a:r>
                      <a:r>
                        <a:rPr lang="ru-RU" sz="600" u="none" strike="noStrike" dirty="0" err="1">
                          <a:effectLst/>
                        </a:rPr>
                        <a:t>операцион</a:t>
                      </a:r>
                      <a:r>
                        <a:rPr lang="ru-RU" sz="600" u="none" strike="noStrike" dirty="0">
                          <a:effectLst/>
                        </a:rPr>
                        <a:t> </a:t>
                      </a:r>
                      <a:r>
                        <a:rPr lang="ru-RU" sz="600" u="none" strike="noStrike" dirty="0" err="1">
                          <a:effectLst/>
                        </a:rPr>
                        <a:t>ная</a:t>
                      </a:r>
                      <a:r>
                        <a:rPr lang="ru-RU" sz="600" u="none" strike="noStrike" dirty="0">
                          <a:effectLst/>
                        </a:rPr>
                        <a:t> прибыль за минусом </a:t>
                      </a:r>
                      <a:r>
                        <a:rPr lang="ru-RU" sz="600" u="none" strike="noStrike" dirty="0" err="1">
                          <a:effectLst/>
                        </a:rPr>
                        <a:t>исключ</a:t>
                      </a:r>
                      <a:r>
                        <a:rPr lang="ru-RU" sz="600" u="none" strike="noStrike" dirty="0">
                          <a:effectLst/>
                        </a:rPr>
                        <a:t>. затрат),  </a:t>
                      </a:r>
                      <a:r>
                        <a:rPr lang="ru-RU" sz="600" u="none" strike="noStrike" dirty="0" err="1">
                          <a:effectLst/>
                        </a:rPr>
                        <a:t>неаудированная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Сумма инвестиционной программы (проекта), тыс. тенге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а фактических условиях и размерах финансирования инвестиционной прогаммы (проекта), тыс. тенге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о сопоставлении фактических показателей исполнения инвестиционной программы (проекта) с показателями, утверждёнными в инвестиционной программе (прокте)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Разъяснение причин отклонения достигнутых фактических показателей от показателей в утверждённой инвестиционной программе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Оценка повышения качества и надёжности предоставляемых регулируемых услуг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001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наименование регулируемых услуг и обслуживаемая территория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наименование мероприятий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едини ца измерения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кол-во в натуральных показателях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период предоставления услуги в рамках инвестиционной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собственные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заёмные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бюджетные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расхода сырья, материалов, топлива и энергии в натуральном выражении в зависимости от утвержденной инвестиционной программы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износа (физического) основных фондов (активов),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потерь,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аварийности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причины 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амортиза ция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прибыль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прошлого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года*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17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6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Капитальный ремонт зданий и сооружений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algn="ctr" fontAlgn="t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241 101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247 218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6 117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дополнительно проведенного капитального ремонта здания Атбасарских РЭС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247 218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600" u="none" strike="noStrike" dirty="0" smtClean="0">
                          <a:effectLst/>
                        </a:rPr>
                        <a:t>4)Рост   технологических нарушений по сравнению с  2020 годом  на 1 163 случая -в связи с внесением изменений в Приказ МЭ РК от 20 февраля 2015 года № 121, с 06.01.2021 в отчёт ТН-1 вносятся все классифицированные отказы II степени, за исключением отключений электротехнического оборудования электростанций напряжением 0,4 </a:t>
                      </a:r>
                      <a:r>
                        <a:rPr lang="ru-RU" sz="600" u="none" strike="noStrike" dirty="0" err="1" smtClean="0">
                          <a:effectLst/>
                        </a:rPr>
                        <a:t>кВ.</a:t>
                      </a:r>
                      <a:r>
                        <a:rPr lang="ru-RU" sz="600" u="none" strike="noStrike" dirty="0" smtClean="0">
                          <a:effectLst/>
                        </a:rPr>
                        <a:t> Раннее в отчет ТН-1 включались отказы  II степени по сетям 35 </a:t>
                      </a:r>
                      <a:r>
                        <a:rPr lang="ru-RU" sz="600" u="none" strike="noStrike" dirty="0" err="1" smtClean="0">
                          <a:effectLst/>
                        </a:rPr>
                        <a:t>кВ</a:t>
                      </a:r>
                      <a:r>
                        <a:rPr lang="ru-RU" sz="600" u="none" strike="noStrike" dirty="0" smtClean="0">
                          <a:effectLst/>
                        </a:rPr>
                        <a:t> и выше.</a:t>
                      </a:r>
                      <a:endParaRPr lang="ru-RU" sz="6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t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01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Техническая модернизация, строительство средств связи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253 167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253 138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-30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закупочных процедур оборудования средств  связи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253 138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1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Замена  силовых трансформаторов 25-63 кВа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3 896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2 969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-927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закупочных процедур  трансформаторов 25-63 кВа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2 969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19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Приобретение измерительных приборов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66 781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66 638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-143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закупочных процедур  измерительных приборов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66 638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17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Приобретение вычислительный техники, НМА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1 072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1 081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68 506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69 808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1 302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дополнительного приобретения  вычислительной техники и НМА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9 740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60 068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67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11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Приобретение, ремонт  спецтехники, автотранспорта, механизмов и оборудования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387 052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403 596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16 545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Превышение стоимости приобретения  спецтехники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15 477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388 119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91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8864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 исполнении утвержденной инвестиционной программы </a:t>
            </a: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2021-2025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по итогам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года 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58184"/>
              </p:ext>
            </p:extLst>
          </p:nvPr>
        </p:nvGraphicFramePr>
        <p:xfrm>
          <a:off x="179511" y="896528"/>
          <a:ext cx="8856985" cy="43150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437"/>
                <a:gridCol w="270628"/>
                <a:gridCol w="539132"/>
                <a:gridCol w="220198"/>
                <a:gridCol w="312539"/>
                <a:gridCol w="269920"/>
                <a:gridCol w="277023"/>
                <a:gridCol w="312539"/>
                <a:gridCol w="402472"/>
                <a:gridCol w="338543"/>
                <a:gridCol w="404844"/>
                <a:gridCol w="669048"/>
                <a:gridCol w="286190"/>
                <a:gridCol w="457197"/>
                <a:gridCol w="371693"/>
                <a:gridCol w="297355"/>
                <a:gridCol w="297355"/>
                <a:gridCol w="297355"/>
                <a:gridCol w="223016"/>
                <a:gridCol w="297355"/>
                <a:gridCol w="297355"/>
                <a:gridCol w="297355"/>
                <a:gridCol w="297355"/>
                <a:gridCol w="297355"/>
                <a:gridCol w="520371"/>
                <a:gridCol w="297355"/>
              </a:tblGrid>
              <a:tr h="40218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№ п/п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Информация о плановых и фактических объемах предоставления регулируемых услуг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отчёт о прибылях и убытках, тыс. тенге (</a:t>
                      </a:r>
                      <a:r>
                        <a:rPr lang="ru-RU" sz="600" u="none" strike="noStrike" dirty="0" err="1">
                          <a:effectLst/>
                        </a:rPr>
                        <a:t>операцион</a:t>
                      </a:r>
                      <a:r>
                        <a:rPr lang="ru-RU" sz="600" u="none" strike="noStrike" dirty="0">
                          <a:effectLst/>
                        </a:rPr>
                        <a:t> </a:t>
                      </a:r>
                      <a:r>
                        <a:rPr lang="ru-RU" sz="600" u="none" strike="noStrike" dirty="0" err="1">
                          <a:effectLst/>
                        </a:rPr>
                        <a:t>ная</a:t>
                      </a:r>
                      <a:r>
                        <a:rPr lang="ru-RU" sz="600" u="none" strike="noStrike" dirty="0">
                          <a:effectLst/>
                        </a:rPr>
                        <a:t> прибыль за минусом </a:t>
                      </a:r>
                      <a:r>
                        <a:rPr lang="ru-RU" sz="600" u="none" strike="noStrike" dirty="0" err="1">
                          <a:effectLst/>
                        </a:rPr>
                        <a:t>исключ</a:t>
                      </a:r>
                      <a:r>
                        <a:rPr lang="ru-RU" sz="600" u="none" strike="noStrike" dirty="0">
                          <a:effectLst/>
                        </a:rPr>
                        <a:t>. затрат),  </a:t>
                      </a:r>
                      <a:r>
                        <a:rPr lang="ru-RU" sz="600" u="none" strike="noStrike" dirty="0" err="1">
                          <a:effectLst/>
                        </a:rPr>
                        <a:t>неаудированная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Сумма инвестиционной программы (проекта), тыс. тенге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а фактических условиях и размерах финансирования инвестиционной прогаммы (проекта), тыс. тенге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Информация о сопоставлении фактических показателей исполнения инвестиционной программы (проекта) с показателями, утверждёнными в инвестиционной программе (прокте)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Разъяснение причин отклонения достигнутых фактических показателей от показателей в утверждённой инвестиционной программе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Оценка повышения качества и надёжности предоставляемых регулируемых услуг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001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наименование регулируемых услуг и обслуживаемая территория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наименование мероприятий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едини ца измерения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кол-во в натуральных показателях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период предоставления услуги в рамках инвестиционной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собственные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заёмные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бюджетные средства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расхода сырья, материалов, топлива и энергии в натуральном выражении в зависимости от утвержденной инвестиционной программы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износа (физического) основных фондов (активов),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потерь, %,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Снижение аварийности по годам реализации в зависимости от утверждённой программы (проекта)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21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план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причины откл.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амортиза ция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прибыль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прошлого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факт текущего года*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прошлого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факт текущего года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8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19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u="none" strike="noStrike">
                          <a:effectLst/>
                        </a:rPr>
                        <a:t>26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91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12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endParaRPr lang="ru-RU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 dirty="0">
                          <a:effectLst/>
                        </a:rPr>
                        <a:t>Техническая модернизация поверочной лаборатории метрологической службы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endParaRPr lang="ru-RU" sz="6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83 790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80 973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-2 817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За счет закупочных процедур 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80 973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38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13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Выкуп ПС "Северная" 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150 542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150 542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150 542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21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14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Выплаты по обязательствам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1 171 325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1 171 325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1 171 325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24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15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u="none" strike="noStrike">
                          <a:effectLst/>
                        </a:rPr>
                        <a:t>Прочие ОС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шт.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76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 dirty="0">
                          <a:effectLst/>
                        </a:rPr>
                        <a:t>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4 391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4 391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За счет экономии по мероприятиям  ИП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4 391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u="none" strike="noStrike">
                          <a:effectLst/>
                        </a:rPr>
                        <a:t>0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>
                          <a:effectLst/>
                        </a:rPr>
                        <a:t> </a:t>
                      </a:r>
                      <a:endParaRPr lang="ru-RU" sz="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u="none" strike="noStrike" dirty="0">
                          <a:effectLst/>
                        </a:rPr>
                        <a:t> 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833" marR="2833" marT="283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55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r>
              <a:rPr lang="ru-RU" altLang="ru-RU" sz="2000" b="1" dirty="0" smtClean="0"/>
              <a:t>1. Строительство </a:t>
            </a:r>
            <a:r>
              <a:rPr lang="ru-RU" altLang="ru-RU" sz="2000" b="1" dirty="0" smtClean="0"/>
              <a:t>ВЛ-110 «</a:t>
            </a:r>
            <a:r>
              <a:rPr lang="ru-RU" altLang="ru-RU" sz="2000" b="1" dirty="0" err="1" smtClean="0"/>
              <a:t>Макинск</a:t>
            </a:r>
            <a:r>
              <a:rPr lang="ru-RU" altLang="ru-RU" sz="2000" b="1" dirty="0" smtClean="0"/>
              <a:t>-Никольская</a:t>
            </a:r>
            <a:r>
              <a:rPr lang="ru-RU" altLang="ru-RU" sz="2000" b="1" dirty="0" smtClean="0"/>
              <a:t>»</a:t>
            </a:r>
            <a:r>
              <a:rPr lang="en-US" altLang="ru-RU" sz="2000" b="1" dirty="0" smtClean="0"/>
              <a:t> I </a:t>
            </a:r>
            <a:r>
              <a:rPr lang="ru-RU" altLang="ru-RU" sz="2000" b="1" dirty="0" smtClean="0"/>
              <a:t>этап</a:t>
            </a:r>
            <a:r>
              <a:rPr lang="ru-RU" altLang="ru-RU" sz="2000" dirty="0" smtClean="0"/>
              <a:t> </a:t>
            </a:r>
            <a:br>
              <a:rPr lang="ru-RU" altLang="ru-RU" sz="2000" dirty="0" smtClean="0"/>
            </a:br>
            <a:r>
              <a:rPr lang="ru-RU" altLang="ru-RU" sz="2000" dirty="0" smtClean="0"/>
              <a:t>(</a:t>
            </a:r>
            <a:r>
              <a:rPr lang="ru-RU" altLang="ru-RU" sz="2000" dirty="0" smtClean="0"/>
              <a:t>37,293 км)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755576" y="652860"/>
            <a:ext cx="35290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j-lt"/>
              </a:rPr>
              <a:t>«</a:t>
            </a:r>
            <a:r>
              <a:rPr lang="ru-RU" altLang="ru-RU" sz="1600" dirty="0">
                <a:latin typeface="+mj-lt"/>
              </a:rPr>
              <a:t>ДО» </a:t>
            </a:r>
            <a:r>
              <a:rPr lang="ru-RU" altLang="ru-RU" sz="1600" dirty="0" smtClean="0">
                <a:latin typeface="+mj-lt"/>
              </a:rPr>
              <a:t>начала строительства</a:t>
            </a:r>
            <a:endParaRPr lang="ru-RU" altLang="ru-RU" sz="1600" dirty="0">
              <a:latin typeface="+mj-lt"/>
            </a:endParaRP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4860032" y="660417"/>
            <a:ext cx="40322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 smtClean="0">
                <a:latin typeface="+mj-lt"/>
              </a:rPr>
              <a:t>В процессе строительства</a:t>
            </a:r>
            <a:endParaRPr lang="ru-RU" altLang="ru-RU" sz="1600" dirty="0">
              <a:latin typeface="+mj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3384376" cy="3505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После IMG-20220216-WA00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961" y="1002384"/>
            <a:ext cx="3528392" cy="347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763688" y="4719792"/>
            <a:ext cx="56166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+mj-lt"/>
              </a:rPr>
              <a:t>Сумма фактических затрат составила 517,7 </a:t>
            </a:r>
            <a:r>
              <a:rPr lang="ru-RU" altLang="ru-RU" sz="1400" dirty="0" err="1" smtClean="0">
                <a:latin typeface="+mj-lt"/>
              </a:rPr>
              <a:t>млн.тенге</a:t>
            </a:r>
            <a:endParaRPr lang="ru-RU" altLang="ru-RU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8385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>
            <a:normAutofit fontScale="90000"/>
          </a:bodyPr>
          <a:lstStyle/>
          <a:p>
            <a:r>
              <a:rPr lang="ru-RU" altLang="ru-RU" sz="2000" b="1" dirty="0" smtClean="0"/>
              <a:t>2. Техническая модернизация ПС-35кВ и выше</a:t>
            </a:r>
            <a:endParaRPr lang="ru-RU" altLang="ru-RU" sz="2000" dirty="0" smtClean="0"/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320536" y="652860"/>
            <a:ext cx="2520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latin typeface="+mj-lt"/>
              </a:rPr>
              <a:t>Техническая модернизация </a:t>
            </a:r>
            <a:r>
              <a:rPr lang="ru-RU" sz="1000" dirty="0">
                <a:latin typeface="+mj-lt"/>
              </a:rPr>
              <a:t>ПС 110/35/10кВ </a:t>
            </a:r>
            <a:r>
              <a:rPr lang="ru-RU" sz="1000" dirty="0" smtClean="0">
                <a:latin typeface="+mj-lt"/>
              </a:rPr>
              <a:t>«Воздвиженка</a:t>
            </a:r>
            <a:r>
              <a:rPr lang="ru-RU" altLang="ru-RU" sz="1000" dirty="0" smtClean="0">
                <a:latin typeface="+mj-lt"/>
              </a:rPr>
              <a:t>»</a:t>
            </a:r>
            <a:endParaRPr lang="ru-RU" altLang="ru-RU" sz="1000" dirty="0">
              <a:latin typeface="+mj-lt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763688" y="4719792"/>
            <a:ext cx="56166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+mj-lt"/>
              </a:rPr>
              <a:t>Проведена техническая модернизация 11 подстанций на сумму 245,4 </a:t>
            </a:r>
            <a:r>
              <a:rPr lang="ru-RU" altLang="ru-RU" sz="1400" dirty="0" err="1" smtClean="0">
                <a:latin typeface="+mj-lt"/>
              </a:rPr>
              <a:t>млн.тенге</a:t>
            </a:r>
            <a:endParaRPr lang="ru-RU" altLang="ru-RU" sz="1400" dirty="0">
              <a:latin typeface="+mj-lt"/>
            </a:endParaRPr>
          </a:p>
        </p:txBody>
      </p:sp>
      <p:pic>
        <p:nvPicPr>
          <p:cNvPr id="10" name="Рисунок 9" descr="До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36" y="1124744"/>
            <a:ext cx="1604397" cy="1528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018" y="1124744"/>
            <a:ext cx="1570878" cy="152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292080" y="652860"/>
            <a:ext cx="2520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latin typeface="+mj-lt"/>
              </a:rPr>
              <a:t>Техническая модернизация </a:t>
            </a:r>
            <a:r>
              <a:rPr lang="ru-RU" sz="1000" dirty="0">
                <a:latin typeface="+mj-lt"/>
              </a:rPr>
              <a:t>ПС 110/35/10кВ «</a:t>
            </a:r>
            <a:r>
              <a:rPr lang="ru-RU" sz="1000" dirty="0" err="1" smtClean="0">
                <a:latin typeface="+mj-lt"/>
              </a:rPr>
              <a:t>Кургальджино</a:t>
            </a:r>
            <a:r>
              <a:rPr lang="ru-RU" altLang="ru-RU" sz="1000" dirty="0" smtClean="0">
                <a:latin typeface="+mj-lt"/>
              </a:rPr>
              <a:t>»</a:t>
            </a:r>
            <a:endParaRPr lang="ru-RU" altLang="ru-RU" sz="1000" dirty="0">
              <a:latin typeface="+mj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52089"/>
            <a:ext cx="1728192" cy="1528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432" y="1140024"/>
            <a:ext cx="1620662" cy="154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03548" y="2852936"/>
            <a:ext cx="2520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latin typeface="+mj-lt"/>
              </a:rPr>
              <a:t>Техническая модернизация </a:t>
            </a:r>
            <a:r>
              <a:rPr lang="ru-RU" sz="1000" dirty="0">
                <a:latin typeface="+mj-lt"/>
              </a:rPr>
              <a:t>ПС 110/35/10кВ </a:t>
            </a:r>
            <a:r>
              <a:rPr lang="ru-RU" sz="1000" dirty="0" smtClean="0">
                <a:latin typeface="+mj-lt"/>
              </a:rPr>
              <a:t>«Тургай</a:t>
            </a:r>
            <a:r>
              <a:rPr lang="ru-RU" altLang="ru-RU" sz="1000" dirty="0" smtClean="0">
                <a:latin typeface="+mj-lt"/>
              </a:rPr>
              <a:t>»</a:t>
            </a:r>
            <a:endParaRPr lang="ru-RU" altLang="ru-RU" sz="1000" dirty="0">
              <a:latin typeface="+mj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36" y="3361745"/>
            <a:ext cx="1515800" cy="135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183" y="3369370"/>
            <a:ext cx="1671714" cy="135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5292292" y="2949451"/>
            <a:ext cx="25202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000" dirty="0">
                <a:latin typeface="+mj-lt"/>
              </a:rPr>
              <a:t>Техническая модернизация </a:t>
            </a:r>
            <a:r>
              <a:rPr lang="ru-RU" sz="1000" dirty="0">
                <a:latin typeface="+mj-lt"/>
              </a:rPr>
              <a:t>ПС 110/35/10кВ </a:t>
            </a:r>
            <a:r>
              <a:rPr lang="ru-RU" sz="1000" dirty="0" smtClean="0">
                <a:latin typeface="+mj-lt"/>
              </a:rPr>
              <a:t>«Жантеке</a:t>
            </a:r>
            <a:r>
              <a:rPr lang="ru-RU" altLang="ru-RU" sz="1000" dirty="0" smtClean="0">
                <a:latin typeface="+mj-lt"/>
              </a:rPr>
              <a:t>»</a:t>
            </a:r>
            <a:endParaRPr lang="ru-RU" altLang="ru-RU" sz="1000" dirty="0">
              <a:latin typeface="+mj-lt"/>
            </a:endParaRPr>
          </a:p>
        </p:txBody>
      </p:sp>
      <p:pic>
        <p:nvPicPr>
          <p:cNvPr id="18" name="Рисунок 17" descr="IMG-20210726-WA001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369370"/>
            <a:ext cx="1728191" cy="1350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432" y="3374801"/>
            <a:ext cx="1620662" cy="1344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43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49275"/>
          </a:xfrm>
        </p:spPr>
        <p:txBody>
          <a:bodyPr>
            <a:normAutofit/>
          </a:bodyPr>
          <a:lstStyle/>
          <a:p>
            <a:r>
              <a:rPr lang="ru-RU" altLang="ru-RU" sz="2000" dirty="0" smtClean="0"/>
              <a:t>3.Техническая </a:t>
            </a:r>
            <a:r>
              <a:rPr lang="ru-RU" altLang="ru-RU" sz="2000" dirty="0" smtClean="0"/>
              <a:t>модернизация </a:t>
            </a:r>
            <a:r>
              <a:rPr lang="ru-RU" altLang="ru-RU" sz="2000" dirty="0"/>
              <a:t>ВЛ-0,4кВ в </a:t>
            </a:r>
            <a:r>
              <a:rPr lang="ru-RU" altLang="ru-RU" sz="2000" dirty="0" err="1"/>
              <a:t>с.Зеленый</a:t>
            </a:r>
            <a:r>
              <a:rPr lang="ru-RU" altLang="ru-RU" sz="2000" dirty="0"/>
              <a:t> </a:t>
            </a:r>
            <a:r>
              <a:rPr lang="ru-RU" altLang="ru-RU" sz="2000" dirty="0" smtClean="0"/>
              <a:t>Гай</a:t>
            </a:r>
          </a:p>
        </p:txBody>
      </p:sp>
      <p:sp>
        <p:nvSpPr>
          <p:cNvPr id="3078" name="Прямоугольник 6"/>
          <p:cNvSpPr>
            <a:spLocks noChangeArrowheads="1"/>
          </p:cNvSpPr>
          <p:nvPr/>
        </p:nvSpPr>
        <p:spPr bwMode="auto">
          <a:xfrm>
            <a:off x="468312" y="569873"/>
            <a:ext cx="40316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«ДО» ВЛ-0,4кВ на проводе А-25 и на старых деревянных стойках с ж/б приставками</a:t>
            </a: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4499992" y="569873"/>
            <a:ext cx="4320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j-lt"/>
              </a:rPr>
              <a:t>После: ВЛИ-0,4кВ на проводе СИП-4 на новых стойках СВ-95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883" y="1493201"/>
            <a:ext cx="2016224" cy="189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3203"/>
            <a:ext cx="2088615" cy="2026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151" y="3068960"/>
            <a:ext cx="2015840" cy="2120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107" y="3127918"/>
            <a:ext cx="194426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94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49275"/>
          </a:xfrm>
        </p:spPr>
        <p:txBody>
          <a:bodyPr>
            <a:normAutofit/>
          </a:bodyPr>
          <a:lstStyle/>
          <a:p>
            <a:r>
              <a:rPr lang="ru-RU" altLang="ru-RU" sz="2000" dirty="0" smtClean="0"/>
              <a:t>3.Техническая </a:t>
            </a:r>
            <a:r>
              <a:rPr lang="ru-RU" altLang="ru-RU" sz="2000" dirty="0" smtClean="0"/>
              <a:t>модернизация </a:t>
            </a:r>
            <a:r>
              <a:rPr lang="ru-RU" altLang="ru-RU" sz="2000" dirty="0"/>
              <a:t>ВЛ-0,4кВ в </a:t>
            </a:r>
            <a:r>
              <a:rPr lang="ru-RU" altLang="ru-RU" sz="2000" dirty="0" err="1"/>
              <a:t>с.Нуресиль</a:t>
            </a:r>
            <a:endParaRPr lang="ru-RU" altLang="ru-RU" sz="2000" dirty="0" smtClean="0"/>
          </a:p>
        </p:txBody>
      </p:sp>
      <p:sp>
        <p:nvSpPr>
          <p:cNvPr id="3078" name="Прямоугольник 6"/>
          <p:cNvSpPr>
            <a:spLocks noChangeArrowheads="1"/>
          </p:cNvSpPr>
          <p:nvPr/>
        </p:nvSpPr>
        <p:spPr bwMode="auto">
          <a:xfrm>
            <a:off x="468312" y="569873"/>
            <a:ext cx="40316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+mj-lt"/>
              </a:rPr>
              <a:t>«ДО» ВЛ-0,4кВ на проводе А-25 и на старых деревянных стойках с ж/б приставками</a:t>
            </a: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4499992" y="569873"/>
            <a:ext cx="4320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+mj-lt"/>
              </a:rPr>
              <a:t>После: ВЛИ-0,4кВ на проводе СИП-4 на новых стойках СВ-95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53498"/>
            <a:ext cx="3168352" cy="338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181" y="1353496"/>
            <a:ext cx="2915479" cy="338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8474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Другая 1">
      <a:majorFont>
        <a:latin typeface="Bookman Old Style"/>
        <a:ea typeface=""/>
        <a:cs typeface=""/>
      </a:majorFont>
      <a:minorFont>
        <a:latin typeface="Book Antiqu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6256</TotalTime>
  <Words>3194</Words>
  <Application>Microsoft Office PowerPoint</Application>
  <PresentationFormat>Экран (4:3)</PresentationFormat>
  <Paragraphs>999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Строительство ВЛ-110 «Макинск-Никольская» I этап  (37,293 км)</vt:lpstr>
      <vt:lpstr>2. Техническая модернизация ПС-35кВ и выше</vt:lpstr>
      <vt:lpstr>3.Техническая модернизация ВЛ-0,4кВ в с.Зеленый Гай</vt:lpstr>
      <vt:lpstr>3.Техническая модернизация ВЛ-0,4кВ в с.Нуресиль</vt:lpstr>
      <vt:lpstr>Техническая модернизация КТПН 10/0,4кВ в с.Интернациональный</vt:lpstr>
      <vt:lpstr>Установка Реклоузеров 10кВ на ВЛ-10кВ №16 от  ПС «Интернациональная»</vt:lpstr>
      <vt:lpstr>5.Техническая модернизация оборудования и средств АСКУЭ</vt:lpstr>
      <vt:lpstr>6.Капитальный ремонт зданий и сооружений</vt:lpstr>
      <vt:lpstr>Техническая модернизация, строительство средств связи</vt:lpstr>
      <vt:lpstr> 11.Приобретение нового автотранспорта </vt:lpstr>
      <vt:lpstr>Информация об исполнении тарифной сметы АО "АРЭК" на услуги по передаче электрической энергии за 2021 год</vt:lpstr>
      <vt:lpstr>Информация о соблюдении показателей качества и надежности регулируемых услуг АО "АРЭК" по итогам 2021 года</vt:lpstr>
      <vt:lpstr>Основные финансово-экономические  показатели                                                           деятельности АО «АРЭК» за 2021 год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Кудайбергенова Елена</dc:creator>
  <cp:lastModifiedBy>Хабуева Татьяна</cp:lastModifiedBy>
  <cp:revision>297</cp:revision>
  <cp:lastPrinted>2022-04-26T04:24:37Z</cp:lastPrinted>
  <dcterms:created xsi:type="dcterms:W3CDTF">2016-04-14T04:58:11Z</dcterms:created>
  <dcterms:modified xsi:type="dcterms:W3CDTF">2022-04-28T08:10:05Z</dcterms:modified>
</cp:coreProperties>
</file>